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63" r:id="rId5"/>
    <p:sldId id="258" r:id="rId6"/>
    <p:sldId id="260" r:id="rId7"/>
    <p:sldId id="259" r:id="rId8"/>
    <p:sldId id="261" r:id="rId9"/>
    <p:sldId id="262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C5"/>
    <a:srgbClr val="00356B"/>
    <a:srgbClr val="D8C2DC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4" autoAdjust="0"/>
    <p:restoredTop sz="89215" autoAdjust="0"/>
  </p:normalViewPr>
  <p:slideViewPr>
    <p:cSldViewPr snapToGrid="0">
      <p:cViewPr varScale="1">
        <p:scale>
          <a:sx n="113" d="100"/>
          <a:sy n="113" d="100"/>
        </p:scale>
        <p:origin x="4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408D9-BA3B-4573-9CC0-57353A17D98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B0E4E-8124-4E72-8CCC-1DAF780CD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0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B0E4E-8124-4E72-8CCC-1DAF780CD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B0E4E-8124-4E72-8CCC-1DAF780CD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55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B0E4E-8124-4E72-8CCC-1DAF780CD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34D8-288D-4FEC-98B1-5DB469ED1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9583B-9429-48D1-9EBD-45D8156DF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A36A-F95E-409C-B252-B3AB8316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59F94-2CED-41F7-848C-F6426166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3076E-9395-4231-8E1C-5C6C71AF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B0C4-D47E-4722-8981-F482BEFE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9CCA3-26D0-42BE-91D6-E2CB95108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760F0-F9A0-4F30-AF98-E5962E08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FDD56-E994-4150-A884-2C92DFB1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59226-1AEB-4F9E-B253-991ACD8A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40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D5F54-5007-44B2-AFFC-C9EEFDAA3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51C51-38D7-47B9-8C20-E6105A301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B276D-7E7B-4530-8547-1CBFEC46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0782-A86E-4DC2-9947-9007DE5D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6D53F-7AD2-434E-96F6-308B2C26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3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84B3-7167-43D4-8E57-E107D12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20F6E-99FA-4F70-95EB-21416C2F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285F-CC1A-4CA7-8020-D21E5544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FAACE-6652-4139-8FCE-5FF88728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83F4D-B38A-4CB6-96C0-4489CA7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ECB7C-501C-4932-879C-7F8F1AA6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14CFE-AE43-48A5-91F9-F7D2EAA1C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DAAB7-3C24-4613-B167-5FB7D6E3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04DF-FEAB-48AF-8608-B849CCA3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5FE45-7C46-451A-A2BC-E38EAED8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18E0-DA81-4169-921F-9C9E4D7B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4C83-5E08-4290-AE13-5B455997D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E745-131D-428A-8A01-46FC4DEF4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5A31E-C151-41F4-BFD0-56F8EEDC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8B6E7-8667-4CC5-8876-2C3C1B302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E5E96-24C5-4DA8-A90C-E0893685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8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7EEB-1F9A-424E-978D-D05D14A5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A6112-6064-4590-AAD5-10CF2353C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ED271-8DF2-4029-BAA1-BB4977010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279AA-DA50-47A2-A9A3-2E1D1F86A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FA639-1711-41A8-B9F4-E5CCBFFEF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AE5EF-82CF-495E-901B-C338C720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9C818-4BFE-4527-A9CC-A2B4752A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337BD-6882-4B6B-9679-F435704D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8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46BF-6E01-499E-8D75-30E04BC7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81F59-F5B0-47F4-BC48-B2D4B62C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AB3E8-3B3C-4AA7-8690-E1EFE77A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FCE6F-0E7A-4A58-8E3D-A45D193C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2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3ABCF-E37A-414E-8342-B756BAD0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84BA8-6D1D-4F96-B4B2-03CA07B9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E93FA-B2DF-4257-B544-EC8782DC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8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423C-A960-4B2F-B360-7174DE76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687C-619F-4D00-B13E-9C3B3AC1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101B4-1303-4B25-B6FF-3439F2581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69A5A-AB35-4044-805E-6721B42B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AF3E6-1F8A-4088-A324-12A115213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431F9-F4DC-400B-A781-272ECD1D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7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BDF9-30F1-4D49-9208-594776F1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1BB7C-D71B-4316-AEC8-5205F63F5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06810-8A1A-4C41-AE86-F215B414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D2915-89B2-4727-929B-CF92EE1C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133B9-23A5-44FF-BF50-C93C746E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FE489-78AD-4D14-B883-C28A0981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2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6FD36-96DE-45D7-93CC-0B89AC4C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E4B9-25A1-4BD3-912B-AF165118D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5DBA4-33D3-46EA-81EC-8636CC143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D20A-E720-4ECB-907E-0F9EBDE75356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FB1AD-ADC2-40A6-B5C1-91F83EAA1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F6136-0F59-4D40-85DF-2F90FED12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91566C-2825-4C3A-86E0-2E036DE08EFA}"/>
              </a:ext>
            </a:extLst>
          </p:cNvPr>
          <p:cNvSpPr txBox="1"/>
          <p:nvPr/>
        </p:nvSpPr>
        <p:spPr>
          <a:xfrm>
            <a:off x="9349870" y="2104292"/>
            <a:ext cx="2685140" cy="4636731"/>
          </a:xfrm>
          <a:prstGeom prst="rect">
            <a:avLst/>
          </a:prstGeom>
          <a:solidFill>
            <a:srgbClr val="D8C2DC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96A9F-8A65-4071-9DED-F36425D5CC87}"/>
              </a:ext>
            </a:extLst>
          </p:cNvPr>
          <p:cNvSpPr txBox="1"/>
          <p:nvPr/>
        </p:nvSpPr>
        <p:spPr>
          <a:xfrm>
            <a:off x="2520463" y="2689055"/>
            <a:ext cx="6375442" cy="405196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A2A3-6A0A-4076-A4C9-2F1042E590CC}"/>
              </a:ext>
            </a:extLst>
          </p:cNvPr>
          <p:cNvSpPr txBox="1"/>
          <p:nvPr/>
        </p:nvSpPr>
        <p:spPr>
          <a:xfrm>
            <a:off x="3458921" y="3531348"/>
            <a:ext cx="1984570" cy="315614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Logarithmic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Min 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 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Z-Score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Z-Score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08618-479F-46F3-9E06-BEBD51556DCA}"/>
              </a:ext>
            </a:extLst>
          </p:cNvPr>
          <p:cNvSpPr txBox="1"/>
          <p:nvPr/>
        </p:nvSpPr>
        <p:spPr>
          <a:xfrm>
            <a:off x="6200824" y="2756754"/>
            <a:ext cx="2625434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reduction_pca.R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VAE: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reduction_vae.R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reduction_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umap.R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PHATE: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reduction_phate.R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Sets: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reduction_sets.R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1CAD3-0C70-4849-B022-72828D6EEF58}"/>
              </a:ext>
            </a:extLst>
          </p:cNvPr>
          <p:cNvSpPr txBox="1"/>
          <p:nvPr/>
        </p:nvSpPr>
        <p:spPr>
          <a:xfrm>
            <a:off x="3714833" y="2743972"/>
            <a:ext cx="1715908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Rows: Samples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4EF68-35BF-484C-9D25-94169EA7C82A}"/>
              </a:ext>
            </a:extLst>
          </p:cNvPr>
          <p:cNvSpPr txBox="1"/>
          <p:nvPr/>
        </p:nvSpPr>
        <p:spPr>
          <a:xfrm>
            <a:off x="9418659" y="2521824"/>
            <a:ext cx="2537418" cy="10156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Initialization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Functions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app_functions.R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Functions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ui_functions.R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/ Dependencies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Options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54473B-B140-4761-B119-EBF3949D965A}"/>
              </a:ext>
            </a:extLst>
          </p:cNvPr>
          <p:cNvSpPr txBox="1"/>
          <p:nvPr/>
        </p:nvSpPr>
        <p:spPr>
          <a:xfrm>
            <a:off x="6507472" y="1963998"/>
            <a:ext cx="198457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Rows: Samples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1F1A5-2C5A-475D-8864-34A01EBD85CC}"/>
              </a:ext>
            </a:extLst>
          </p:cNvPr>
          <p:cNvSpPr txBox="1"/>
          <p:nvPr/>
        </p:nvSpPr>
        <p:spPr>
          <a:xfrm>
            <a:off x="3714708" y="1771930"/>
            <a:ext cx="1715906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converter.R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Categories, Subsets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5FB446-3FCF-4C23-B04E-38A8F46A7209}"/>
              </a:ext>
            </a:extLst>
          </p:cNvPr>
          <p:cNvCxnSpPr>
            <a:cxnSpLocks/>
            <a:stCxn id="20" idx="2"/>
            <a:endCxn id="14" idx="0"/>
          </p:cNvCxnSpPr>
          <p:nvPr/>
        </p:nvCxnSpPr>
        <p:spPr>
          <a:xfrm>
            <a:off x="4572661" y="2602927"/>
            <a:ext cx="126" cy="141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275F0C-DA39-4970-A595-8AA437911CB9}"/>
              </a:ext>
            </a:extLst>
          </p:cNvPr>
          <p:cNvCxnSpPr>
            <a:cxnSpLocks/>
          </p:cNvCxnSpPr>
          <p:nvPr/>
        </p:nvCxnSpPr>
        <p:spPr>
          <a:xfrm>
            <a:off x="5438264" y="3643165"/>
            <a:ext cx="762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F594C1-8B43-4C9D-9C7E-5CE436DD8575}"/>
              </a:ext>
            </a:extLst>
          </p:cNvPr>
          <p:cNvCxnSpPr>
            <a:cxnSpLocks/>
          </p:cNvCxnSpPr>
          <p:nvPr/>
        </p:nvCxnSpPr>
        <p:spPr>
          <a:xfrm>
            <a:off x="5430614" y="2279939"/>
            <a:ext cx="10768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3D107EE-7E30-4F6A-95C8-C4F730E38858}"/>
              </a:ext>
            </a:extLst>
          </p:cNvPr>
          <p:cNvSpPr txBox="1"/>
          <p:nvPr/>
        </p:nvSpPr>
        <p:spPr>
          <a:xfrm>
            <a:off x="9583590" y="3614029"/>
            <a:ext cx="222079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Retrieval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Bookmark, Import Session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Local / AWS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User Inputs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&amp; Load Data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15C410-4154-4143-80EA-A7A6F8CB313B}"/>
              </a:ext>
            </a:extLst>
          </p:cNvPr>
          <p:cNvSpPr txBox="1"/>
          <p:nvPr/>
        </p:nvSpPr>
        <p:spPr>
          <a:xfrm>
            <a:off x="9583590" y="4706234"/>
            <a:ext cx="222079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Metadata Filters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Filters Cumulatively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Subset Table Rows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Colors, Shapes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Labels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D64C29-2EC3-49A9-A040-0F164440D116}"/>
              </a:ext>
            </a:extLst>
          </p:cNvPr>
          <p:cNvSpPr txBox="1"/>
          <p:nvPr/>
        </p:nvSpPr>
        <p:spPr>
          <a:xfrm>
            <a:off x="9583590" y="5798439"/>
            <a:ext cx="2220790" cy="830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ggplot2 (UpSetR for Sets)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plotly2 (Heatmap for Sets)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plotly3 (Heatmap for Sets)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D4938C0-6045-4BF9-9325-2C2243E0F826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8826257" y="4121861"/>
            <a:ext cx="757333" cy="2057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D1C178-9554-4784-88EA-B2A21D0683F1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492043" y="2287164"/>
            <a:ext cx="926489" cy="66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263042-D422-403F-90BE-56950DCAE70F}"/>
              </a:ext>
            </a:extLst>
          </p:cNvPr>
          <p:cNvSpPr txBox="1"/>
          <p:nvPr/>
        </p:nvSpPr>
        <p:spPr>
          <a:xfrm>
            <a:off x="6187589" y="4214294"/>
            <a:ext cx="2638668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(Explore, Summarize, tSNE)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visualize_pca.R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visualize_vae.R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UMAP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visualize_umap.R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PHATE: No Other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Sets: No Other Processing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03A975-C0E7-4DB6-B83D-94A9D13C2614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 flipH="1">
            <a:off x="7506923" y="3957083"/>
            <a:ext cx="6618" cy="25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C813E3-26B0-43E7-9EB8-0B5869FF5752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10687368" y="3537487"/>
            <a:ext cx="6617" cy="76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08093DF-49DC-4ED5-9959-6C9F3C1E58E6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10693985" y="4629692"/>
            <a:ext cx="0" cy="76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547389-462F-4781-BA8A-FABD0737BD90}"/>
              </a:ext>
            </a:extLst>
          </p:cNvPr>
          <p:cNvCxnSpPr>
            <a:cxnSpLocks/>
            <a:stCxn id="54" idx="2"/>
            <a:endCxn id="56" idx="0"/>
          </p:cNvCxnSpPr>
          <p:nvPr/>
        </p:nvCxnSpPr>
        <p:spPr>
          <a:xfrm>
            <a:off x="10693985" y="5721897"/>
            <a:ext cx="0" cy="76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9B628A-0C8B-49DB-9049-834CE264EE20}"/>
              </a:ext>
            </a:extLst>
          </p:cNvPr>
          <p:cNvSpPr txBox="1"/>
          <p:nvPr/>
        </p:nvSpPr>
        <p:spPr>
          <a:xfrm>
            <a:off x="6187588" y="5671834"/>
            <a:ext cx="2638669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Local / AWS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Visualization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Compartmentalize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Keys (folders, file names)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to Folder / Bucket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35594C-D215-4733-A122-752EC65F80B3}"/>
              </a:ext>
            </a:extLst>
          </p:cNvPr>
          <p:cNvSpPr txBox="1"/>
          <p:nvPr/>
        </p:nvSpPr>
        <p:spPr>
          <a:xfrm>
            <a:off x="9576973" y="806825"/>
            <a:ext cx="2225274" cy="287774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Data (Blue Tracks Data)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89AAFAE-65A5-4B67-B666-78869D9566D6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8492043" y="950712"/>
            <a:ext cx="1084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1F68456-9555-4B46-A5FB-4CDC51CBEE72}"/>
              </a:ext>
            </a:extLst>
          </p:cNvPr>
          <p:cNvSpPr txBox="1"/>
          <p:nvPr/>
        </p:nvSpPr>
        <p:spPr>
          <a:xfrm>
            <a:off x="9576973" y="1319461"/>
            <a:ext cx="2225274" cy="276999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(installer.R)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D13A8-A556-469C-B19F-2B3F0BD72E7C}"/>
              </a:ext>
            </a:extLst>
          </p:cNvPr>
          <p:cNvSpPr txBox="1"/>
          <p:nvPr/>
        </p:nvSpPr>
        <p:spPr>
          <a:xfrm>
            <a:off x="3458921" y="803933"/>
            <a:ext cx="1971693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Pipeline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Directories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Source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&amp; Deploy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44E2E-2DB1-4EE4-A007-0CD41FE54353}"/>
              </a:ext>
            </a:extLst>
          </p:cNvPr>
          <p:cNvSpPr txBox="1"/>
          <p:nvPr/>
        </p:nvSpPr>
        <p:spPr>
          <a:xfrm>
            <a:off x="6507472" y="797976"/>
            <a:ext cx="1984571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Functions (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utils.R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Packages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Functions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AWS S3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Analysis Options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F6964F-C470-419F-92B4-E3EE22FD5852}"/>
              </a:ext>
            </a:extLst>
          </p:cNvPr>
          <p:cNvCxnSpPr>
            <a:cxnSpLocks/>
          </p:cNvCxnSpPr>
          <p:nvPr/>
        </p:nvCxnSpPr>
        <p:spPr>
          <a:xfrm flipH="1">
            <a:off x="5426808" y="1434316"/>
            <a:ext cx="108066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17CAAD-E298-42CB-B807-D4ADABCE0C85}"/>
              </a:ext>
            </a:extLst>
          </p:cNvPr>
          <p:cNvCxnSpPr>
            <a:cxnSpLocks/>
          </p:cNvCxnSpPr>
          <p:nvPr/>
        </p:nvCxnSpPr>
        <p:spPr>
          <a:xfrm>
            <a:off x="5451865" y="3805178"/>
            <a:ext cx="74895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261052E-9C91-44A8-B40B-8D4A3F7EEF89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451865" y="6179666"/>
            <a:ext cx="73572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896D9D8-CA2C-4FC0-A464-173D1661D911}"/>
              </a:ext>
            </a:extLst>
          </p:cNvPr>
          <p:cNvCxnSpPr>
            <a:cxnSpLocks/>
            <a:stCxn id="3" idx="2"/>
            <a:endCxn id="42" idx="0"/>
          </p:cNvCxnSpPr>
          <p:nvPr/>
        </p:nvCxnSpPr>
        <p:spPr>
          <a:xfrm>
            <a:off x="7506923" y="5414623"/>
            <a:ext cx="0" cy="25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35FA59F5-B8EE-4E89-AD9E-D53F2FDDA0FF}"/>
              </a:ext>
            </a:extLst>
          </p:cNvPr>
          <p:cNvCxnSpPr>
            <a:cxnSpLocks/>
          </p:cNvCxnSpPr>
          <p:nvPr/>
        </p:nvCxnSpPr>
        <p:spPr>
          <a:xfrm>
            <a:off x="5451865" y="4809781"/>
            <a:ext cx="74895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9ABA1319-3EB3-48AA-A738-8690FA011C7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72787" y="3390303"/>
            <a:ext cx="0" cy="14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D2B2668C-0143-4B7B-88C6-E5442E086CB9}"/>
              </a:ext>
            </a:extLst>
          </p:cNvPr>
          <p:cNvCxnSpPr>
            <a:cxnSpLocks/>
          </p:cNvCxnSpPr>
          <p:nvPr/>
        </p:nvCxnSpPr>
        <p:spPr>
          <a:xfrm flipH="1">
            <a:off x="3578127" y="1618483"/>
            <a:ext cx="2904" cy="19128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67514177-DB07-406A-855F-D53E127C1336}"/>
              </a:ext>
            </a:extLst>
          </p:cNvPr>
          <p:cNvSpPr txBox="1"/>
          <p:nvPr/>
        </p:nvSpPr>
        <p:spPr>
          <a:xfrm>
            <a:off x="8411494" y="-806947"/>
            <a:ext cx="1069674" cy="275299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Data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44BC7917-6C08-448A-8B4A-A712BC4388E8}"/>
              </a:ext>
            </a:extLst>
          </p:cNvPr>
          <p:cNvSpPr txBox="1"/>
          <p:nvPr/>
        </p:nvSpPr>
        <p:spPr>
          <a:xfrm>
            <a:off x="8411494" y="-404322"/>
            <a:ext cx="1069674" cy="276999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Data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7EBD65FB-4414-4736-88C9-C35755631464}"/>
              </a:ext>
            </a:extLst>
          </p:cNvPr>
          <p:cNvSpPr txBox="1"/>
          <p:nvPr/>
        </p:nvSpPr>
        <p:spPr>
          <a:xfrm>
            <a:off x="9573019" y="-404322"/>
            <a:ext cx="1069674" cy="276998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B548D976-8872-496A-BCC7-39E8067F4F79}"/>
              </a:ext>
            </a:extLst>
          </p:cNvPr>
          <p:cNvSpPr txBox="1"/>
          <p:nvPr/>
        </p:nvSpPr>
        <p:spPr>
          <a:xfrm>
            <a:off x="9573019" y="-808647"/>
            <a:ext cx="1069674" cy="276999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Code</a:t>
            </a:r>
          </a:p>
        </p:txBody>
      </p: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A2358E2C-D348-413B-A9D2-58792E93C8EE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572661" y="1634930"/>
            <a:ext cx="0" cy="1370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id="{06A5B26E-7B96-4FF0-81E0-CF9B501A00D8}"/>
              </a:ext>
            </a:extLst>
          </p:cNvPr>
          <p:cNvCxnSpPr>
            <a:cxnSpLocks/>
          </p:cNvCxnSpPr>
          <p:nvPr/>
        </p:nvCxnSpPr>
        <p:spPr>
          <a:xfrm>
            <a:off x="5330286" y="1634930"/>
            <a:ext cx="0" cy="137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>
            <a:extLst>
              <a:ext uri="{FF2B5EF4-FFF2-40B4-BE49-F238E27FC236}">
                <a16:creationId xmlns:a16="http://schemas.microsoft.com/office/drawing/2014/main" id="{1A121187-4029-4DE3-A16F-97530489171B}"/>
              </a:ext>
            </a:extLst>
          </p:cNvPr>
          <p:cNvCxnSpPr>
            <a:cxnSpLocks/>
          </p:cNvCxnSpPr>
          <p:nvPr/>
        </p:nvCxnSpPr>
        <p:spPr>
          <a:xfrm flipH="1">
            <a:off x="5426808" y="1025200"/>
            <a:ext cx="1080664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9E71D4D4-1EE5-478F-B2A5-C28EE0F7311C}"/>
              </a:ext>
            </a:extLst>
          </p:cNvPr>
          <p:cNvCxnSpPr>
            <a:cxnSpLocks/>
            <a:stCxn id="403" idx="2"/>
            <a:endCxn id="401" idx="0"/>
          </p:cNvCxnSpPr>
          <p:nvPr/>
        </p:nvCxnSpPr>
        <p:spPr>
          <a:xfrm>
            <a:off x="10107856" y="-531648"/>
            <a:ext cx="0" cy="1273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Arrow Connector 772">
            <a:extLst>
              <a:ext uri="{FF2B5EF4-FFF2-40B4-BE49-F238E27FC236}">
                <a16:creationId xmlns:a16="http://schemas.microsoft.com/office/drawing/2014/main" id="{202F43AF-2F3F-4EF9-8A27-BEF049F742CC}"/>
              </a:ext>
            </a:extLst>
          </p:cNvPr>
          <p:cNvCxnSpPr>
            <a:cxnSpLocks/>
            <a:stCxn id="397" idx="2"/>
            <a:endCxn id="399" idx="0"/>
          </p:cNvCxnSpPr>
          <p:nvPr/>
        </p:nvCxnSpPr>
        <p:spPr>
          <a:xfrm>
            <a:off x="8946331" y="-531648"/>
            <a:ext cx="0" cy="12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Arrow Connector 782">
            <a:extLst>
              <a:ext uri="{FF2B5EF4-FFF2-40B4-BE49-F238E27FC236}">
                <a16:creationId xmlns:a16="http://schemas.microsoft.com/office/drawing/2014/main" id="{C341255F-EF92-4063-80BE-12C916481B7D}"/>
              </a:ext>
            </a:extLst>
          </p:cNvPr>
          <p:cNvCxnSpPr>
            <a:cxnSpLocks/>
          </p:cNvCxnSpPr>
          <p:nvPr/>
        </p:nvCxnSpPr>
        <p:spPr>
          <a:xfrm>
            <a:off x="8483087" y="1650839"/>
            <a:ext cx="1389411" cy="8709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B739BE5-0EFF-4F28-BF6E-AB1CBA2BFCD0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8483087" y="1457961"/>
            <a:ext cx="109388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57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271">
            <a:extLst>
              <a:ext uri="{FF2B5EF4-FFF2-40B4-BE49-F238E27FC236}">
                <a16:creationId xmlns:a16="http://schemas.microsoft.com/office/drawing/2014/main" id="{819792FD-8E3D-E8DE-9BE2-413E2B6A135B}"/>
              </a:ext>
            </a:extLst>
          </p:cNvPr>
          <p:cNvSpPr/>
          <p:nvPr/>
        </p:nvSpPr>
        <p:spPr>
          <a:xfrm>
            <a:off x="3043198" y="982529"/>
            <a:ext cx="2767168" cy="5105883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Isosceles Triangle 357">
            <a:extLst>
              <a:ext uri="{FF2B5EF4-FFF2-40B4-BE49-F238E27FC236}">
                <a16:creationId xmlns:a16="http://schemas.microsoft.com/office/drawing/2014/main" id="{DF862A7B-5633-357A-6A2A-E711B4463BDA}"/>
              </a:ext>
            </a:extLst>
          </p:cNvPr>
          <p:cNvSpPr/>
          <p:nvPr/>
        </p:nvSpPr>
        <p:spPr>
          <a:xfrm rot="16200000">
            <a:off x="3257421" y="3333461"/>
            <a:ext cx="5105883" cy="403370"/>
          </a:xfrm>
          <a:prstGeom prst="triangle">
            <a:avLst>
              <a:gd name="adj" fmla="val 491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80B0B-98C4-0E8B-9037-10289286B50B}"/>
              </a:ext>
            </a:extLst>
          </p:cNvPr>
          <p:cNvSpPr txBox="1"/>
          <p:nvPr/>
        </p:nvSpPr>
        <p:spPr>
          <a:xfrm>
            <a:off x="3244881" y="2680809"/>
            <a:ext cx="23637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exRNA Cloud Storage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A37193-8D65-A0D7-84D7-E8CE513B7A03}"/>
              </a:ext>
            </a:extLst>
          </p:cNvPr>
          <p:cNvSpPr/>
          <p:nvPr/>
        </p:nvSpPr>
        <p:spPr>
          <a:xfrm>
            <a:off x="221294" y="982529"/>
            <a:ext cx="2767168" cy="5105883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C7EF5F9-0EB7-AD9A-634D-C76E3EFE2EE3}"/>
              </a:ext>
            </a:extLst>
          </p:cNvPr>
          <p:cNvSpPr txBox="1">
            <a:spLocks/>
          </p:cNvSpPr>
          <p:nvPr/>
        </p:nvSpPr>
        <p:spPr>
          <a:xfrm>
            <a:off x="0" y="8688"/>
            <a:ext cx="10515600" cy="736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New Architecture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99C4F5-D791-6C95-7DF8-695C9C578D23}"/>
              </a:ext>
            </a:extLst>
          </p:cNvPr>
          <p:cNvSpPr txBox="1"/>
          <p:nvPr/>
        </p:nvSpPr>
        <p:spPr>
          <a:xfrm>
            <a:off x="3244881" y="4260316"/>
            <a:ext cx="23637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Cloud Storage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0BEAD0-38A6-6B18-E674-3D0AD4CB5C2F}"/>
              </a:ext>
            </a:extLst>
          </p:cNvPr>
          <p:cNvSpPr txBox="1"/>
          <p:nvPr/>
        </p:nvSpPr>
        <p:spPr>
          <a:xfrm>
            <a:off x="3244881" y="4915146"/>
            <a:ext cx="23637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Cloud App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0D28BD-795D-D05F-7D14-B18D67705D63}"/>
              </a:ext>
            </a:extLst>
          </p:cNvPr>
          <p:cNvSpPr txBox="1"/>
          <p:nvPr/>
        </p:nvSpPr>
        <p:spPr>
          <a:xfrm>
            <a:off x="3244880" y="1149924"/>
            <a:ext cx="23637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MNIST Cloud Storage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83F418-2BC5-EE18-87F8-7125F7969D0C}"/>
              </a:ext>
            </a:extLst>
          </p:cNvPr>
          <p:cNvSpPr txBox="1"/>
          <p:nvPr/>
        </p:nvSpPr>
        <p:spPr>
          <a:xfrm>
            <a:off x="3244881" y="1823218"/>
            <a:ext cx="23637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MNIST Cloud App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B8F78EA-37C9-4612-6C64-4C4461397730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4426779" y="1519256"/>
            <a:ext cx="0" cy="303962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51F2303-F175-B1C3-2154-8EFDA8B35FF8}"/>
              </a:ext>
            </a:extLst>
          </p:cNvPr>
          <p:cNvSpPr txBox="1"/>
          <p:nvPr/>
        </p:nvSpPr>
        <p:spPr>
          <a:xfrm>
            <a:off x="403447" y="1140415"/>
            <a:ext cx="24028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MNIST Local Storage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DD8A93-4A7E-DFD2-2580-4F554AFF9162}"/>
              </a:ext>
            </a:extLst>
          </p:cNvPr>
          <p:cNvSpPr txBox="1"/>
          <p:nvPr/>
        </p:nvSpPr>
        <p:spPr>
          <a:xfrm>
            <a:off x="403448" y="2680809"/>
            <a:ext cx="240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exRNA Local Storage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A30D1F-A3F5-7A6C-04DC-1F97874E977C}"/>
              </a:ext>
            </a:extLst>
          </p:cNvPr>
          <p:cNvSpPr txBox="1"/>
          <p:nvPr/>
        </p:nvSpPr>
        <p:spPr>
          <a:xfrm>
            <a:off x="403447" y="4260335"/>
            <a:ext cx="240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Local Storage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D8B7FBD-E98C-3021-1B9B-8CAB1F83BA68}"/>
              </a:ext>
            </a:extLst>
          </p:cNvPr>
          <p:cNvSpPr txBox="1"/>
          <p:nvPr/>
        </p:nvSpPr>
        <p:spPr>
          <a:xfrm>
            <a:off x="403448" y="1817231"/>
            <a:ext cx="240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MNIST Local App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7E93371-67CD-F3BA-69B3-560EA085FBA2}"/>
              </a:ext>
            </a:extLst>
          </p:cNvPr>
          <p:cNvSpPr txBox="1"/>
          <p:nvPr/>
        </p:nvSpPr>
        <p:spPr>
          <a:xfrm>
            <a:off x="403447" y="3348050"/>
            <a:ext cx="240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exRNA Local App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CBCFBA-9DAE-86E9-03EB-08D475840E08}"/>
              </a:ext>
            </a:extLst>
          </p:cNvPr>
          <p:cNvSpPr txBox="1"/>
          <p:nvPr/>
        </p:nvSpPr>
        <p:spPr>
          <a:xfrm>
            <a:off x="403447" y="4903298"/>
            <a:ext cx="2402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Local App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52B4D1-07A9-F63F-52C8-3439CAEB59B6}"/>
              </a:ext>
            </a:extLst>
          </p:cNvPr>
          <p:cNvCxnSpPr>
            <a:cxnSpLocks/>
            <a:stCxn id="67" idx="2"/>
            <a:endCxn id="76" idx="0"/>
          </p:cNvCxnSpPr>
          <p:nvPr/>
        </p:nvCxnSpPr>
        <p:spPr>
          <a:xfrm>
            <a:off x="1604878" y="1509747"/>
            <a:ext cx="0" cy="307484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4B0DE69-CAB3-9EE9-B85C-3707472DD14A}"/>
              </a:ext>
            </a:extLst>
          </p:cNvPr>
          <p:cNvCxnSpPr>
            <a:cxnSpLocks/>
            <a:stCxn id="61" idx="2"/>
            <a:endCxn id="76" idx="0"/>
          </p:cNvCxnSpPr>
          <p:nvPr/>
        </p:nvCxnSpPr>
        <p:spPr>
          <a:xfrm flipH="1">
            <a:off x="1604878" y="1519256"/>
            <a:ext cx="2821901" cy="297975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DA633C7-6100-1F87-1ADC-B61FE60A5B5D}"/>
              </a:ext>
            </a:extLst>
          </p:cNvPr>
          <p:cNvCxnSpPr>
            <a:cxnSpLocks/>
            <a:stCxn id="76" idx="3"/>
            <a:endCxn id="62" idx="1"/>
          </p:cNvCxnSpPr>
          <p:nvPr/>
        </p:nvCxnSpPr>
        <p:spPr>
          <a:xfrm>
            <a:off x="2806308" y="2001897"/>
            <a:ext cx="438573" cy="5987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2CD5177-DF37-D3D5-11A1-D7B002093054}"/>
              </a:ext>
            </a:extLst>
          </p:cNvPr>
          <p:cNvCxnSpPr>
            <a:cxnSpLocks/>
            <a:stCxn id="77" idx="3"/>
            <a:endCxn id="97" idx="1"/>
          </p:cNvCxnSpPr>
          <p:nvPr/>
        </p:nvCxnSpPr>
        <p:spPr>
          <a:xfrm>
            <a:off x="2806307" y="3532716"/>
            <a:ext cx="438572" cy="665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6FAB641-6975-52EC-C881-7F82F1A70331}"/>
              </a:ext>
            </a:extLst>
          </p:cNvPr>
          <p:cNvCxnSpPr>
            <a:cxnSpLocks/>
            <a:stCxn id="81" idx="3"/>
            <a:endCxn id="57" idx="1"/>
          </p:cNvCxnSpPr>
          <p:nvPr/>
        </p:nvCxnSpPr>
        <p:spPr>
          <a:xfrm>
            <a:off x="2806306" y="5087964"/>
            <a:ext cx="438575" cy="11848"/>
          </a:xfrm>
          <a:prstGeom prst="straightConnector1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7FCB75A-BA81-C94A-BAF0-7B47722F0D5F}"/>
              </a:ext>
            </a:extLst>
          </p:cNvPr>
          <p:cNvCxnSpPr>
            <a:cxnSpLocks/>
            <a:stCxn id="8" idx="2"/>
            <a:endCxn id="77" idx="0"/>
          </p:cNvCxnSpPr>
          <p:nvPr/>
        </p:nvCxnSpPr>
        <p:spPr>
          <a:xfrm flipH="1">
            <a:off x="1604877" y="3050141"/>
            <a:ext cx="2821903" cy="297909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A6954A5-0EC4-4F1F-CD38-6D5E600A537B}"/>
              </a:ext>
            </a:extLst>
          </p:cNvPr>
          <p:cNvCxnSpPr>
            <a:cxnSpLocks/>
            <a:stCxn id="68" idx="2"/>
            <a:endCxn id="77" idx="0"/>
          </p:cNvCxnSpPr>
          <p:nvPr/>
        </p:nvCxnSpPr>
        <p:spPr>
          <a:xfrm flipH="1">
            <a:off x="1604877" y="3050141"/>
            <a:ext cx="1" cy="297909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518574F-294B-3187-7754-790B7F09C85E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4426778" y="3050141"/>
            <a:ext cx="2" cy="298574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D24A140-663F-F86E-3EA6-9B4A992268C6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426779" y="4629648"/>
            <a:ext cx="0" cy="285498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22E3095-349D-4E9E-BA20-5F9950F1C42E}"/>
              </a:ext>
            </a:extLst>
          </p:cNvPr>
          <p:cNvCxnSpPr>
            <a:cxnSpLocks/>
            <a:stCxn id="81" idx="0"/>
            <a:endCxn id="56" idx="2"/>
          </p:cNvCxnSpPr>
          <p:nvPr/>
        </p:nvCxnSpPr>
        <p:spPr>
          <a:xfrm flipV="1">
            <a:off x="1604877" y="4629648"/>
            <a:ext cx="2821902" cy="273650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47AC19C-2D4A-BD60-91B9-58C038C61E53}"/>
              </a:ext>
            </a:extLst>
          </p:cNvPr>
          <p:cNvCxnSpPr>
            <a:cxnSpLocks/>
            <a:stCxn id="75" idx="2"/>
            <a:endCxn id="81" idx="0"/>
          </p:cNvCxnSpPr>
          <p:nvPr/>
        </p:nvCxnSpPr>
        <p:spPr>
          <a:xfrm>
            <a:off x="1604877" y="4629667"/>
            <a:ext cx="0" cy="273631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3B4F5C3-470F-2B1F-0B14-8811166E5E11}"/>
              </a:ext>
            </a:extLst>
          </p:cNvPr>
          <p:cNvCxnSpPr>
            <a:cxnSpLocks/>
            <a:stCxn id="67" idx="3"/>
            <a:endCxn id="61" idx="1"/>
          </p:cNvCxnSpPr>
          <p:nvPr/>
        </p:nvCxnSpPr>
        <p:spPr>
          <a:xfrm>
            <a:off x="2806308" y="1325081"/>
            <a:ext cx="438572" cy="9509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44C410F-C1B3-76EC-E962-5FB444784DBF}"/>
              </a:ext>
            </a:extLst>
          </p:cNvPr>
          <p:cNvCxnSpPr>
            <a:cxnSpLocks/>
            <a:stCxn id="68" idx="3"/>
            <a:endCxn id="8" idx="1"/>
          </p:cNvCxnSpPr>
          <p:nvPr/>
        </p:nvCxnSpPr>
        <p:spPr>
          <a:xfrm>
            <a:off x="2806308" y="2865475"/>
            <a:ext cx="438573" cy="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01C69ED-BF30-A6F5-5217-F52D51AFC367}"/>
              </a:ext>
            </a:extLst>
          </p:cNvPr>
          <p:cNvCxnSpPr>
            <a:cxnSpLocks/>
            <a:stCxn id="75" idx="3"/>
            <a:endCxn id="56" idx="1"/>
          </p:cNvCxnSpPr>
          <p:nvPr/>
        </p:nvCxnSpPr>
        <p:spPr>
          <a:xfrm flipV="1">
            <a:off x="2806307" y="4444982"/>
            <a:ext cx="438574" cy="19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623048E-2423-33FB-39A4-346A992EF28B}"/>
              </a:ext>
            </a:extLst>
          </p:cNvPr>
          <p:cNvSpPr txBox="1"/>
          <p:nvPr/>
        </p:nvSpPr>
        <p:spPr>
          <a:xfrm>
            <a:off x="821503" y="5501779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B1519CA-07B7-E550-3099-BE7FB0738CA2}"/>
              </a:ext>
            </a:extLst>
          </p:cNvPr>
          <p:cNvSpPr txBox="1"/>
          <p:nvPr/>
        </p:nvSpPr>
        <p:spPr>
          <a:xfrm>
            <a:off x="3643404" y="5501779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0E58C760-403D-6DBF-F798-BBB344076006}"/>
              </a:ext>
            </a:extLst>
          </p:cNvPr>
          <p:cNvSpPr txBox="1"/>
          <p:nvPr/>
        </p:nvSpPr>
        <p:spPr>
          <a:xfrm>
            <a:off x="817157" y="6126971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FDE61D16-B5B1-E0B3-91AA-673F4B648E1F}"/>
              </a:ext>
            </a:extLst>
          </p:cNvPr>
          <p:cNvSpPr txBox="1"/>
          <p:nvPr/>
        </p:nvSpPr>
        <p:spPr>
          <a:xfrm>
            <a:off x="3602482" y="6120993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A6509E2C-F329-D7AF-F2AE-0FADF5AD285D}"/>
              </a:ext>
            </a:extLst>
          </p:cNvPr>
          <p:cNvSpPr/>
          <p:nvPr/>
        </p:nvSpPr>
        <p:spPr>
          <a:xfrm>
            <a:off x="6012046" y="982528"/>
            <a:ext cx="5687263" cy="5105883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0" name="Picture 339">
            <a:extLst>
              <a:ext uri="{FF2B5EF4-FFF2-40B4-BE49-F238E27FC236}">
                <a16:creationId xmlns:a16="http://schemas.microsoft.com/office/drawing/2014/main" id="{A7BACDA9-6C75-3A37-8203-DD25AB3D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626" y="1350346"/>
            <a:ext cx="5465187" cy="2952407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7B579FB0-BF37-7624-A1E2-4F24C7E8AE25}"/>
              </a:ext>
            </a:extLst>
          </p:cNvPr>
          <p:cNvSpPr txBox="1"/>
          <p:nvPr/>
        </p:nvSpPr>
        <p:spPr>
          <a:xfrm>
            <a:off x="6268465" y="4310420"/>
            <a:ext cx="91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VAE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7BB4A3F-2730-6A9A-488C-279A152CF36F}"/>
              </a:ext>
            </a:extLst>
          </p:cNvPr>
          <p:cNvSpPr txBox="1"/>
          <p:nvPr/>
        </p:nvSpPr>
        <p:spPr>
          <a:xfrm>
            <a:off x="7670226" y="4310420"/>
            <a:ext cx="8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UMAP</a:t>
            </a:r>
          </a:p>
        </p:txBody>
      </p:sp>
      <p:pic>
        <p:nvPicPr>
          <p:cNvPr id="1036" name="Picture 12" descr="Plot object">
            <a:extLst>
              <a:ext uri="{FF2B5EF4-FFF2-40B4-BE49-F238E27FC236}">
                <a16:creationId xmlns:a16="http://schemas.microsoft.com/office/drawing/2014/main" id="{276D5AF2-D835-2ABA-0983-7E301986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613" y="4700167"/>
            <a:ext cx="1168764" cy="116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lot object">
            <a:extLst>
              <a:ext uri="{FF2B5EF4-FFF2-40B4-BE49-F238E27FC236}">
                <a16:creationId xmlns:a16="http://schemas.microsoft.com/office/drawing/2014/main" id="{9E8DB080-4C68-9FE6-4BFB-3AFB7AC5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943" y="4721066"/>
            <a:ext cx="1168764" cy="116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ot object">
            <a:extLst>
              <a:ext uri="{FF2B5EF4-FFF2-40B4-BE49-F238E27FC236}">
                <a16:creationId xmlns:a16="http://schemas.microsoft.com/office/drawing/2014/main" id="{3C1EC595-E23D-C6D9-5443-21C5055EB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21" y="4721065"/>
            <a:ext cx="1168765" cy="116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5" name="TextBox 354">
            <a:extLst>
              <a:ext uri="{FF2B5EF4-FFF2-40B4-BE49-F238E27FC236}">
                <a16:creationId xmlns:a16="http://schemas.microsoft.com/office/drawing/2014/main" id="{35D42A6D-0D16-0D6F-DA8E-D7CEE9520C67}"/>
              </a:ext>
            </a:extLst>
          </p:cNvPr>
          <p:cNvSpPr txBox="1"/>
          <p:nvPr/>
        </p:nvSpPr>
        <p:spPr>
          <a:xfrm>
            <a:off x="9051002" y="4310420"/>
            <a:ext cx="8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PHATE</a:t>
            </a:r>
          </a:p>
        </p:txBody>
      </p:sp>
      <p:pic>
        <p:nvPicPr>
          <p:cNvPr id="1042" name="Picture 18" descr="Plot object">
            <a:extLst>
              <a:ext uri="{FF2B5EF4-FFF2-40B4-BE49-F238E27FC236}">
                <a16:creationId xmlns:a16="http://schemas.microsoft.com/office/drawing/2014/main" id="{D79E11E1-CB8B-75CF-E469-A87FCBBD9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309" y="4729763"/>
            <a:ext cx="1174990" cy="11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0897EA54-46FE-218D-6B34-856083CFBF4C}"/>
              </a:ext>
            </a:extLst>
          </p:cNvPr>
          <p:cNvSpPr txBox="1"/>
          <p:nvPr/>
        </p:nvSpPr>
        <p:spPr>
          <a:xfrm>
            <a:off x="10484203" y="4310420"/>
            <a:ext cx="8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Sets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6F9D7618-B47C-6C73-9A40-2B5B2B7F339E}"/>
              </a:ext>
            </a:extLst>
          </p:cNvPr>
          <p:cNvSpPr txBox="1"/>
          <p:nvPr/>
        </p:nvSpPr>
        <p:spPr>
          <a:xfrm>
            <a:off x="7094941" y="989069"/>
            <a:ext cx="391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+ tSNE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C27436F-1524-6951-17A4-26894BD12B8A}"/>
              </a:ext>
            </a:extLst>
          </p:cNvPr>
          <p:cNvSpPr txBox="1"/>
          <p:nvPr/>
        </p:nvSpPr>
        <p:spPr>
          <a:xfrm>
            <a:off x="3244879" y="3348715"/>
            <a:ext cx="23637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exRNA Cloud App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FFB011B-3994-3F16-A7A7-18BB2DB8C018}"/>
              </a:ext>
            </a:extLst>
          </p:cNvPr>
          <p:cNvSpPr txBox="1"/>
          <p:nvPr/>
        </p:nvSpPr>
        <p:spPr>
          <a:xfrm>
            <a:off x="6916158" y="6122266"/>
            <a:ext cx="391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exRNA Explorer Tool (miRNA)</a:t>
            </a: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B545306-2D42-3B65-F537-654532BD0246}"/>
              </a:ext>
            </a:extLst>
          </p:cNvPr>
          <p:cNvCxnSpPr>
            <a:cxnSpLocks/>
            <a:stCxn id="75" idx="2"/>
            <a:endCxn id="57" idx="0"/>
          </p:cNvCxnSpPr>
          <p:nvPr/>
        </p:nvCxnSpPr>
        <p:spPr>
          <a:xfrm>
            <a:off x="1604877" y="4629667"/>
            <a:ext cx="2821902" cy="285479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B7E5FE9D-86DB-08E3-132F-DD6620CFEB69}"/>
              </a:ext>
            </a:extLst>
          </p:cNvPr>
          <p:cNvCxnSpPr>
            <a:cxnSpLocks/>
            <a:stCxn id="68" idx="2"/>
            <a:endCxn id="97" idx="0"/>
          </p:cNvCxnSpPr>
          <p:nvPr/>
        </p:nvCxnSpPr>
        <p:spPr>
          <a:xfrm>
            <a:off x="1604878" y="3050141"/>
            <a:ext cx="2821900" cy="298574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FA1F12B7-9E90-9C3E-145F-D24453777374}"/>
              </a:ext>
            </a:extLst>
          </p:cNvPr>
          <p:cNvCxnSpPr>
            <a:cxnSpLocks/>
            <a:stCxn id="67" idx="2"/>
            <a:endCxn id="62" idx="0"/>
          </p:cNvCxnSpPr>
          <p:nvPr/>
        </p:nvCxnSpPr>
        <p:spPr>
          <a:xfrm>
            <a:off x="1604878" y="1509747"/>
            <a:ext cx="2821901" cy="313471"/>
          </a:xfrm>
          <a:prstGeom prst="straightConnector1">
            <a:avLst/>
          </a:prstGeom>
          <a:ln w="254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99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08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91566C-2825-4C3A-86E0-2E036DE08EFA}"/>
              </a:ext>
            </a:extLst>
          </p:cNvPr>
          <p:cNvSpPr txBox="1"/>
          <p:nvPr/>
        </p:nvSpPr>
        <p:spPr>
          <a:xfrm>
            <a:off x="8979534" y="1460204"/>
            <a:ext cx="2685140" cy="5274702"/>
          </a:xfrm>
          <a:prstGeom prst="rect">
            <a:avLst/>
          </a:prstGeom>
          <a:solidFill>
            <a:srgbClr val="FFC5C5"/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96A9F-8A65-4071-9DED-F36425D5CC87}"/>
              </a:ext>
            </a:extLst>
          </p:cNvPr>
          <p:cNvSpPr txBox="1"/>
          <p:nvPr/>
        </p:nvSpPr>
        <p:spPr>
          <a:xfrm>
            <a:off x="6052039" y="1460205"/>
            <a:ext cx="2927496" cy="5274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DD6275-8093-40DB-8148-611AE8D97E4C}"/>
              </a:ext>
            </a:extLst>
          </p:cNvPr>
          <p:cNvSpPr txBox="1"/>
          <p:nvPr/>
        </p:nvSpPr>
        <p:spPr>
          <a:xfrm>
            <a:off x="3366900" y="1460206"/>
            <a:ext cx="2685140" cy="5274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A2A3-6A0A-4076-A4C9-2F1042E590CC}"/>
              </a:ext>
            </a:extLst>
          </p:cNvPr>
          <p:cNvSpPr txBox="1"/>
          <p:nvPr/>
        </p:nvSpPr>
        <p:spPr>
          <a:xfrm>
            <a:off x="6235440" y="2460946"/>
            <a:ext cx="2560694" cy="14040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/ Sample Subsets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/ Feature Subsets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[Log2, Linear]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[Global Min Max, Local Min Max, Global Z-Score, Local Z-Score, Quartile]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08618-479F-46F3-9E06-BEBD51556DCA}"/>
              </a:ext>
            </a:extLst>
          </p:cNvPr>
          <p:cNvSpPr txBox="1"/>
          <p:nvPr/>
        </p:nvSpPr>
        <p:spPr>
          <a:xfrm>
            <a:off x="6235440" y="4002564"/>
            <a:ext cx="2560695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red_methods.R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[10D, Summary, tSNE]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 [10D, Summary, tSNE]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UMAP [10D, Summary, tSNE]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PHATE [2D, 3D]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 Sets [UpSetR]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1CAD3-0C70-4849-B022-72828D6EEF58}"/>
              </a:ext>
            </a:extLst>
          </p:cNvPr>
          <p:cNvSpPr txBox="1"/>
          <p:nvPr/>
        </p:nvSpPr>
        <p:spPr>
          <a:xfrm>
            <a:off x="6235440" y="1672195"/>
            <a:ext cx="2560694" cy="646331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 Data (Tabular)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Rows: Samples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Columns: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4EF68-35BF-484C-9D25-94169EA7C82A}"/>
              </a:ext>
            </a:extLst>
          </p:cNvPr>
          <p:cNvSpPr txBox="1"/>
          <p:nvPr/>
        </p:nvSpPr>
        <p:spPr>
          <a:xfrm>
            <a:off x="9187903" y="2504018"/>
            <a:ext cx="2268402" cy="10156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Initialization: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Functions: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ui_functions.R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Options: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Storage: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54473B-B140-4761-B119-EBF3949D965A}"/>
              </a:ext>
            </a:extLst>
          </p:cNvPr>
          <p:cNvSpPr txBox="1"/>
          <p:nvPr/>
        </p:nvSpPr>
        <p:spPr>
          <a:xfrm>
            <a:off x="9187903" y="1672193"/>
            <a:ext cx="2268402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 (Tabular)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Rows: Samples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Columns: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1F1A5-2C5A-475D-8864-34A01EBD85CC}"/>
              </a:ext>
            </a:extLst>
          </p:cNvPr>
          <p:cNvSpPr txBox="1"/>
          <p:nvPr/>
        </p:nvSpPr>
        <p:spPr>
          <a:xfrm>
            <a:off x="3782004" y="5158859"/>
            <a:ext cx="1857153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Data: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converter.R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Citations,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[Categories]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/ Column Subsets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275F0C-DA39-4970-A595-8AA437911CB9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7515787" y="3865012"/>
            <a:ext cx="1" cy="13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15C410-4154-4143-80EA-A7A6F8CB313B}"/>
              </a:ext>
            </a:extLst>
          </p:cNvPr>
          <p:cNvSpPr txBox="1"/>
          <p:nvPr/>
        </p:nvSpPr>
        <p:spPr>
          <a:xfrm>
            <a:off x="9187903" y="3702507"/>
            <a:ext cx="2268402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Postprocessing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Reduced Datasets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Metadata Filters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Colors, Shapes, Labels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User Parameters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D64C29-2EC3-49A9-A040-0F164440D116}"/>
              </a:ext>
            </a:extLst>
          </p:cNvPr>
          <p:cNvSpPr txBox="1"/>
          <p:nvPr/>
        </p:nvSpPr>
        <p:spPr>
          <a:xfrm>
            <a:off x="9187903" y="4934268"/>
            <a:ext cx="2268402" cy="1384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2D: ggplot2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Interactive: plotly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Boxplots: beeswarm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Heatmaps: heatmaply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Intersections: VennDiagram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Tables: DT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D1C178-9554-4784-88EA-B2A21D0683F1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>
            <a:off x="10322104" y="2318524"/>
            <a:ext cx="0" cy="18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03A975-C0E7-4DB6-B83D-94A9D13C2614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>
            <a:off x="7515788" y="5202893"/>
            <a:ext cx="0" cy="13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C813E3-26B0-43E7-9EB8-0B5869FF5752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10322104" y="3519681"/>
            <a:ext cx="0" cy="182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547389-462F-4781-BA8A-FABD0737BD90}"/>
              </a:ext>
            </a:extLst>
          </p:cNvPr>
          <p:cNvCxnSpPr>
            <a:cxnSpLocks/>
            <a:stCxn id="54" idx="2"/>
            <a:endCxn id="56" idx="0"/>
          </p:cNvCxnSpPr>
          <p:nvPr/>
        </p:nvCxnSpPr>
        <p:spPr>
          <a:xfrm>
            <a:off x="10322104" y="4718170"/>
            <a:ext cx="0" cy="21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9B628A-0C8B-49DB-9049-834CE264EE20}"/>
              </a:ext>
            </a:extLst>
          </p:cNvPr>
          <p:cNvSpPr txBox="1"/>
          <p:nvPr/>
        </p:nvSpPr>
        <p:spPr>
          <a:xfrm>
            <a:off x="6235440" y="5340445"/>
            <a:ext cx="2560695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/ AWS Storage: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Visualization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Compartmentalize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Keys (folders, file names)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to Folder / Bucket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89AAFAE-65A5-4B67-B666-78869D9566D6}"/>
              </a:ext>
            </a:extLst>
          </p:cNvPr>
          <p:cNvCxnSpPr>
            <a:cxnSpLocks/>
            <a:stCxn id="70" idx="2"/>
            <a:endCxn id="2" idx="0"/>
          </p:cNvCxnSpPr>
          <p:nvPr/>
        </p:nvCxnSpPr>
        <p:spPr>
          <a:xfrm>
            <a:off x="4710580" y="2687859"/>
            <a:ext cx="0" cy="15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1F68456-9555-4B46-A5FB-4CDC51CBEE72}"/>
              </a:ext>
            </a:extLst>
          </p:cNvPr>
          <p:cNvSpPr txBox="1"/>
          <p:nvPr/>
        </p:nvSpPr>
        <p:spPr>
          <a:xfrm>
            <a:off x="3782003" y="1672196"/>
            <a:ext cx="1857153" cy="101566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install.R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Functions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Environment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Packages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Project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D13A8-A556-469C-B19F-2B3F0BD72E7C}"/>
              </a:ext>
            </a:extLst>
          </p:cNvPr>
          <p:cNvSpPr txBox="1"/>
          <p:nvPr/>
        </p:nvSpPr>
        <p:spPr>
          <a:xfrm>
            <a:off x="3782003" y="2838580"/>
            <a:ext cx="1857153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Workflow Roots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Directories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Source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&amp; Deploy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44E2E-2DB1-4EE4-A007-0CD41FE54353}"/>
              </a:ext>
            </a:extLst>
          </p:cNvPr>
          <p:cNvSpPr txBox="1"/>
          <p:nvPr/>
        </p:nvSpPr>
        <p:spPr>
          <a:xfrm>
            <a:off x="3782004" y="3992475"/>
            <a:ext cx="1857153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Functions: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Packages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Functions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AWS S3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Analysis Options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9ABA1319-3EB3-48AA-A738-8690FA011C7B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7515787" y="2318526"/>
            <a:ext cx="0" cy="14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67514177-DB07-406A-855F-D53E127C1336}"/>
              </a:ext>
            </a:extLst>
          </p:cNvPr>
          <p:cNvSpPr txBox="1"/>
          <p:nvPr/>
        </p:nvSpPr>
        <p:spPr>
          <a:xfrm>
            <a:off x="288219" y="546932"/>
            <a:ext cx="1069674" cy="275299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Data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44BC7917-6C08-448A-8B4A-A712BC4388E8}"/>
              </a:ext>
            </a:extLst>
          </p:cNvPr>
          <p:cNvSpPr txBox="1"/>
          <p:nvPr/>
        </p:nvSpPr>
        <p:spPr>
          <a:xfrm>
            <a:off x="288219" y="949557"/>
            <a:ext cx="1069674" cy="276999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Data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7EBD65FB-4414-4736-88C9-C35755631464}"/>
              </a:ext>
            </a:extLst>
          </p:cNvPr>
          <p:cNvSpPr txBox="1"/>
          <p:nvPr/>
        </p:nvSpPr>
        <p:spPr>
          <a:xfrm>
            <a:off x="1449744" y="949557"/>
            <a:ext cx="1069674" cy="276998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B548D976-8872-496A-BCC7-39E8067F4F79}"/>
              </a:ext>
            </a:extLst>
          </p:cNvPr>
          <p:cNvSpPr txBox="1"/>
          <p:nvPr/>
        </p:nvSpPr>
        <p:spPr>
          <a:xfrm>
            <a:off x="1449744" y="545232"/>
            <a:ext cx="1069674" cy="276999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Code</a:t>
            </a:r>
          </a:p>
        </p:txBody>
      </p: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A2358E2C-D348-413B-A9D2-58792E93C8EE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4710581" y="5008138"/>
            <a:ext cx="0" cy="15072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>
            <a:extLst>
              <a:ext uri="{FF2B5EF4-FFF2-40B4-BE49-F238E27FC236}">
                <a16:creationId xmlns:a16="http://schemas.microsoft.com/office/drawing/2014/main" id="{1A121187-4029-4DE3-A16F-97530489171B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4710580" y="3854243"/>
            <a:ext cx="1" cy="1382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9E71D4D4-1EE5-478F-B2A5-C28EE0F7311C}"/>
              </a:ext>
            </a:extLst>
          </p:cNvPr>
          <p:cNvCxnSpPr>
            <a:cxnSpLocks/>
            <a:stCxn id="403" idx="2"/>
            <a:endCxn id="401" idx="0"/>
          </p:cNvCxnSpPr>
          <p:nvPr/>
        </p:nvCxnSpPr>
        <p:spPr>
          <a:xfrm>
            <a:off x="1984581" y="822231"/>
            <a:ext cx="0" cy="1273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Arrow Connector 772">
            <a:extLst>
              <a:ext uri="{FF2B5EF4-FFF2-40B4-BE49-F238E27FC236}">
                <a16:creationId xmlns:a16="http://schemas.microsoft.com/office/drawing/2014/main" id="{202F43AF-2F3F-4EF9-8A27-BEF049F742CC}"/>
              </a:ext>
            </a:extLst>
          </p:cNvPr>
          <p:cNvCxnSpPr>
            <a:cxnSpLocks/>
            <a:stCxn id="397" idx="2"/>
            <a:endCxn id="399" idx="0"/>
          </p:cNvCxnSpPr>
          <p:nvPr/>
        </p:nvCxnSpPr>
        <p:spPr>
          <a:xfrm>
            <a:off x="823056" y="822231"/>
            <a:ext cx="0" cy="12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BF829807-EAE6-40C4-A0F8-8BB42F200AEA}"/>
              </a:ext>
            </a:extLst>
          </p:cNvPr>
          <p:cNvSpPr/>
          <p:nvPr/>
        </p:nvSpPr>
        <p:spPr>
          <a:xfrm>
            <a:off x="8844577" y="3902859"/>
            <a:ext cx="278994" cy="1593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8F73A799-DB67-4C20-A429-CD01CBB3E052}"/>
              </a:ext>
            </a:extLst>
          </p:cNvPr>
          <p:cNvSpPr/>
          <p:nvPr/>
        </p:nvSpPr>
        <p:spPr>
          <a:xfrm rot="10800000">
            <a:off x="8835501" y="3705621"/>
            <a:ext cx="278994" cy="15939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5" name="Picture 2" descr="GitHub Logos and Usage · GitHub">
            <a:extLst>
              <a:ext uri="{FF2B5EF4-FFF2-40B4-BE49-F238E27FC236}">
                <a16:creationId xmlns:a16="http://schemas.microsoft.com/office/drawing/2014/main" id="{2A3F489F-621A-4A29-B0F3-9B677431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83" y="480303"/>
            <a:ext cx="402928" cy="40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md.exe Icon&quot; by villicush | Redbubble">
            <a:extLst>
              <a:ext uri="{FF2B5EF4-FFF2-40B4-BE49-F238E27FC236}">
                <a16:creationId xmlns:a16="http://schemas.microsoft.com/office/drawing/2014/main" id="{4221AE93-7126-4F9C-AE42-DB4FEBB6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40" y="498812"/>
            <a:ext cx="481762" cy="40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18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21F68456-9555-4B46-A5FB-4CDC51CBEE72}"/>
              </a:ext>
            </a:extLst>
          </p:cNvPr>
          <p:cNvSpPr txBox="1"/>
          <p:nvPr/>
        </p:nvSpPr>
        <p:spPr>
          <a:xfrm>
            <a:off x="158611" y="1186248"/>
            <a:ext cx="2363437" cy="64633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Validates working directory / configuration, declares utility functions, installs packages.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D0B62-E9A4-43AE-B1F7-9615289B2EDC}"/>
              </a:ext>
            </a:extLst>
          </p:cNvPr>
          <p:cNvSpPr txBox="1"/>
          <p:nvPr/>
        </p:nvSpPr>
        <p:spPr>
          <a:xfrm>
            <a:off x="2788432" y="2632580"/>
            <a:ext cx="2363434" cy="461665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Manage folders &amp; app deployment for each workflow.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C6C6C6-1069-411B-BF55-0C07A966CAC0}"/>
              </a:ext>
            </a:extLst>
          </p:cNvPr>
          <p:cNvSpPr txBox="1"/>
          <p:nvPr/>
        </p:nvSpPr>
        <p:spPr>
          <a:xfrm>
            <a:off x="8008979" y="833790"/>
            <a:ext cx="2363434" cy="461665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Manages user authentication for the application.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F8FFAB-12ED-4067-8FEC-65125D573990}"/>
              </a:ext>
            </a:extLst>
          </p:cNvPr>
          <p:cNvSpPr txBox="1"/>
          <p:nvPr/>
        </p:nvSpPr>
        <p:spPr>
          <a:xfrm>
            <a:off x="5413137" y="2880804"/>
            <a:ext cx="2363167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 and initializes reduction parameters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Names, stores, and loads files.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B2102D-D373-4C95-A96F-FC4023A9A31D}"/>
              </a:ext>
            </a:extLst>
          </p:cNvPr>
          <p:cNvSpPr txBox="1"/>
          <p:nvPr/>
        </p:nvSpPr>
        <p:spPr>
          <a:xfrm>
            <a:off x="5405416" y="3699020"/>
            <a:ext cx="2363435" cy="1015663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make_requests.R*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Loads stored category / subset data. Declares functions for validating, creating, combining, and identifying reduction requests.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C47DC1-7BA7-45E6-846C-79D5D7DB91AF}"/>
              </a:ext>
            </a:extLst>
          </p:cNvPr>
          <p:cNvCxnSpPr>
            <a:cxnSpLocks/>
            <a:stCxn id="36" idx="2"/>
            <a:endCxn id="75" idx="0"/>
          </p:cNvCxnSpPr>
          <p:nvPr/>
        </p:nvCxnSpPr>
        <p:spPr>
          <a:xfrm>
            <a:off x="3970149" y="3094245"/>
            <a:ext cx="2948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217779-404D-44EC-820E-6456D1841D8F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 flipH="1">
            <a:off x="6587134" y="3527135"/>
            <a:ext cx="7587" cy="17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8AD7BA7-2A6A-4680-B127-FE1900A22BDC}"/>
              </a:ext>
            </a:extLst>
          </p:cNvPr>
          <p:cNvSpPr txBox="1"/>
          <p:nvPr/>
        </p:nvSpPr>
        <p:spPr>
          <a:xfrm>
            <a:off x="5413137" y="1064622"/>
            <a:ext cx="2363167" cy="64633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converter.R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Standardizes data for downstream processing and generates app configuration files.</a:t>
            </a:r>
            <a:endParaRPr 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2F6C71-5184-44C4-B84B-653193BA4C43}"/>
              </a:ext>
            </a:extLst>
          </p:cNvPr>
          <p:cNvSpPr txBox="1"/>
          <p:nvPr/>
        </p:nvSpPr>
        <p:spPr>
          <a:xfrm>
            <a:off x="8008978" y="1621017"/>
            <a:ext cx="2368538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find_replace.R*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 for finding / replacing fixed / regex expressions in text.</a:t>
            </a:r>
            <a:endParaRPr 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EB0E64-1995-482F-B725-0FF5114DE87B}"/>
              </a:ext>
            </a:extLst>
          </p:cNvPr>
          <p:cNvSpPr txBox="1"/>
          <p:nvPr/>
        </p:nvSpPr>
        <p:spPr>
          <a:xfrm>
            <a:off x="8014350" y="2583861"/>
            <a:ext cx="2368280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text_work.R*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Makes functions for identifying bookmarkable elements, manipulating menu text.</a:t>
            </a:r>
            <a:endParaRPr 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B1A851-0A37-4A93-82D0-243EA5E58D3B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>
            <a:off x="9195798" y="2508930"/>
            <a:ext cx="2692" cy="7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C391A2D-EC4B-4629-8C28-CDADA1EFBDF6}"/>
              </a:ext>
            </a:extLst>
          </p:cNvPr>
          <p:cNvCxnSpPr>
            <a:cxnSpLocks/>
            <a:stCxn id="36" idx="0"/>
            <a:endCxn id="57" idx="1"/>
          </p:cNvCxnSpPr>
          <p:nvPr/>
        </p:nvCxnSpPr>
        <p:spPr>
          <a:xfrm flipV="1">
            <a:off x="3970149" y="1387788"/>
            <a:ext cx="1442988" cy="124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74DBF76-4D9E-4EF1-9450-9824C9696607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 flipH="1" flipV="1">
            <a:off x="7776304" y="1387788"/>
            <a:ext cx="232674" cy="55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DDBF855-611B-496D-8242-E7680463917E}"/>
              </a:ext>
            </a:extLst>
          </p:cNvPr>
          <p:cNvSpPr txBox="1"/>
          <p:nvPr/>
        </p:nvSpPr>
        <p:spPr>
          <a:xfrm>
            <a:off x="167233" y="2792175"/>
            <a:ext cx="2363435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red_methods.R*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Implements PCA, VAE, UMAP, PHATE, Sets, and tSNE as reduction methods.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1587B77-7F6D-4C31-8D06-F59F41E61A98}"/>
              </a:ext>
            </a:extLst>
          </p:cNvPr>
          <p:cNvCxnSpPr>
            <a:cxnSpLocks/>
            <a:stCxn id="50" idx="1"/>
            <a:endCxn id="75" idx="3"/>
          </p:cNvCxnSpPr>
          <p:nvPr/>
        </p:nvCxnSpPr>
        <p:spPr>
          <a:xfrm flipH="1" flipV="1">
            <a:off x="5154816" y="3900655"/>
            <a:ext cx="250600" cy="30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442B296-0C54-4F5A-894E-60788236002A}"/>
              </a:ext>
            </a:extLst>
          </p:cNvPr>
          <p:cNvSpPr txBox="1"/>
          <p:nvPr/>
        </p:nvSpPr>
        <p:spPr>
          <a:xfrm>
            <a:off x="2791378" y="3577489"/>
            <a:ext cx="2363438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red_requests.R*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 for efficiently performing and storing reduction requests.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0B010BD-418B-45F6-90E1-D70589449D1F}"/>
              </a:ext>
            </a:extLst>
          </p:cNvPr>
          <p:cNvCxnSpPr>
            <a:cxnSpLocks/>
            <a:stCxn id="72" idx="3"/>
            <a:endCxn id="75" idx="1"/>
          </p:cNvCxnSpPr>
          <p:nvPr/>
        </p:nvCxnSpPr>
        <p:spPr>
          <a:xfrm>
            <a:off x="2530668" y="3115341"/>
            <a:ext cx="260710" cy="78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725F408-E273-454E-B8F7-65747149875B}"/>
              </a:ext>
            </a:extLst>
          </p:cNvPr>
          <p:cNvSpPr txBox="1"/>
          <p:nvPr/>
        </p:nvSpPr>
        <p:spPr>
          <a:xfrm>
            <a:off x="8019196" y="4263900"/>
            <a:ext cx="2363434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options.R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Tests storage systems, generates menus, and assembles user interfaces for the application.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DA55329-65F0-4F3A-B710-F4D59D756E1A}"/>
              </a:ext>
            </a:extLst>
          </p:cNvPr>
          <p:cNvSpPr txBox="1"/>
          <p:nvPr/>
        </p:nvSpPr>
        <p:spPr>
          <a:xfrm>
            <a:off x="8014350" y="3305123"/>
            <a:ext cx="2368280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ui_functions.R*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functions that generate interactive HTML widgets for Shiny applications.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F9E16A-6C86-470D-9A79-6EDD3DF8873C}"/>
              </a:ext>
            </a:extLst>
          </p:cNvPr>
          <p:cNvSpPr txBox="1"/>
          <p:nvPr/>
        </p:nvSpPr>
        <p:spPr>
          <a:xfrm>
            <a:off x="8014091" y="5222677"/>
            <a:ext cx="2363426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an interactive Shiny application capable of visualizing dimensionally reduced data.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F381171-67B5-4BFC-AD3E-8631338DF517}"/>
              </a:ext>
            </a:extLst>
          </p:cNvPr>
          <p:cNvSpPr txBox="1"/>
          <p:nvPr/>
        </p:nvSpPr>
        <p:spPr>
          <a:xfrm>
            <a:off x="2791381" y="4640615"/>
            <a:ext cx="2363435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packaging.R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Assembles a broad set of reduction requests, executes them, and syncs data to AWS.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3584A7D-CA14-42E2-A9AC-F88242C1902B}"/>
              </a:ext>
            </a:extLst>
          </p:cNvPr>
          <p:cNvCxnSpPr>
            <a:cxnSpLocks/>
            <a:stCxn id="75" idx="2"/>
            <a:endCxn id="99" idx="0"/>
          </p:cNvCxnSpPr>
          <p:nvPr/>
        </p:nvCxnSpPr>
        <p:spPr>
          <a:xfrm>
            <a:off x="3973097" y="4223820"/>
            <a:ext cx="2" cy="41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3FA99E0-EBBC-4C8D-8061-31BFC97FEA14}"/>
              </a:ext>
            </a:extLst>
          </p:cNvPr>
          <p:cNvCxnSpPr>
            <a:cxnSpLocks/>
            <a:stCxn id="56" idx="2"/>
            <a:endCxn id="91" idx="0"/>
          </p:cNvCxnSpPr>
          <p:nvPr/>
        </p:nvCxnSpPr>
        <p:spPr>
          <a:xfrm flipH="1">
            <a:off x="9195804" y="5155307"/>
            <a:ext cx="5104" cy="6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94AF1FF-D4B7-421F-A229-9769D55E7ED4}"/>
              </a:ext>
            </a:extLst>
          </p:cNvPr>
          <p:cNvCxnSpPr>
            <a:cxnSpLocks/>
            <a:stCxn id="60" idx="2"/>
            <a:endCxn id="90" idx="0"/>
          </p:cNvCxnSpPr>
          <p:nvPr/>
        </p:nvCxnSpPr>
        <p:spPr>
          <a:xfrm>
            <a:off x="9198490" y="3230192"/>
            <a:ext cx="0" cy="7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6E4DBB6-A5C2-4276-84AE-90E303EBFC8E}"/>
              </a:ext>
            </a:extLst>
          </p:cNvPr>
          <p:cNvCxnSpPr>
            <a:cxnSpLocks/>
            <a:stCxn id="65" idx="2"/>
            <a:endCxn id="89" idx="0"/>
          </p:cNvCxnSpPr>
          <p:nvPr/>
        </p:nvCxnSpPr>
        <p:spPr>
          <a:xfrm flipH="1">
            <a:off x="9200913" y="4197451"/>
            <a:ext cx="128" cy="6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9B6B1A3E-3E66-40CA-9245-ECC9004C6D3B}"/>
              </a:ext>
            </a:extLst>
          </p:cNvPr>
          <p:cNvSpPr txBox="1"/>
          <p:nvPr/>
        </p:nvSpPr>
        <p:spPr>
          <a:xfrm>
            <a:off x="5409765" y="1788551"/>
            <a:ext cx="2363167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storage.R*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 to list, find, read, and write files on operating systems / AWS.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2E7B6505-B033-4B5F-9E74-CD836A84169F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>
            <a:off x="6591349" y="2678141"/>
            <a:ext cx="3372" cy="20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CF9682C-EFFE-468E-B0CB-EF390D0FF338}"/>
              </a:ext>
            </a:extLst>
          </p:cNvPr>
          <p:cNvCxnSpPr>
            <a:cxnSpLocks/>
            <a:stCxn id="242" idx="0"/>
            <a:endCxn id="57" idx="2"/>
          </p:cNvCxnSpPr>
          <p:nvPr/>
        </p:nvCxnSpPr>
        <p:spPr>
          <a:xfrm flipV="1">
            <a:off x="6591349" y="1710953"/>
            <a:ext cx="3372" cy="77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29103AD-A728-4D0B-9FEE-183866445CA4}"/>
              </a:ext>
            </a:extLst>
          </p:cNvPr>
          <p:cNvSpPr txBox="1"/>
          <p:nvPr/>
        </p:nvSpPr>
        <p:spPr>
          <a:xfrm>
            <a:off x="158612" y="1834865"/>
            <a:ext cx="2363437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shiny, dplyr, BiocManager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41AD0E-A153-4EC3-A49F-65D0E2C4D285}"/>
              </a:ext>
            </a:extLst>
          </p:cNvPr>
          <p:cNvSpPr txBox="1"/>
          <p:nvPr/>
        </p:nvSpPr>
        <p:spPr>
          <a:xfrm>
            <a:off x="163719" y="4153595"/>
            <a:ext cx="236343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sca_nor_fun.R*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Declares scaling / normalization functions.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A9CDE0-CA41-4289-A132-CA3A9915970E}"/>
              </a:ext>
            </a:extLst>
          </p:cNvPr>
          <p:cNvCxnSpPr>
            <a:cxnSpLocks/>
            <a:stCxn id="33" idx="3"/>
            <a:endCxn id="75" idx="1"/>
          </p:cNvCxnSpPr>
          <p:nvPr/>
        </p:nvCxnSpPr>
        <p:spPr>
          <a:xfrm flipV="1">
            <a:off x="2527154" y="3900655"/>
            <a:ext cx="264224" cy="48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8CB991-4541-4D29-9ADD-1354203EF18E}"/>
              </a:ext>
            </a:extLst>
          </p:cNvPr>
          <p:cNvSpPr txBox="1"/>
          <p:nvPr/>
        </p:nvSpPr>
        <p:spPr>
          <a:xfrm>
            <a:off x="163717" y="5009947"/>
            <a:ext cx="2363437" cy="276999"/>
          </a:xfrm>
          <a:prstGeom prst="rect">
            <a:avLst/>
          </a:prstGeom>
          <a:solidFill>
            <a:srgbClr val="D8C2DC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*Has unit tests.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2BEC92-76D3-4036-8161-FACCC10C6E2A}"/>
              </a:ext>
            </a:extLst>
          </p:cNvPr>
          <p:cNvSpPr txBox="1"/>
          <p:nvPr/>
        </p:nvSpPr>
        <p:spPr>
          <a:xfrm>
            <a:off x="163716" y="4609711"/>
            <a:ext cx="2363437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limma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EF328-46BE-46EE-B6F6-4D322FF359AF}"/>
              </a:ext>
            </a:extLst>
          </p:cNvPr>
          <p:cNvSpPr txBox="1"/>
          <p:nvPr/>
        </p:nvSpPr>
        <p:spPr>
          <a:xfrm>
            <a:off x="5409630" y="2431920"/>
            <a:ext cx="2363437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aws.s3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EA7F8B-331A-4065-90D3-B478790CF16F}"/>
              </a:ext>
            </a:extLst>
          </p:cNvPr>
          <p:cNvSpPr txBox="1"/>
          <p:nvPr/>
        </p:nvSpPr>
        <p:spPr>
          <a:xfrm>
            <a:off x="8014079" y="2262709"/>
            <a:ext cx="2363437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A9D995-A727-4999-95D8-89EBF3439DE8}"/>
              </a:ext>
            </a:extLst>
          </p:cNvPr>
          <p:cNvSpPr txBox="1"/>
          <p:nvPr/>
        </p:nvSpPr>
        <p:spPr>
          <a:xfrm>
            <a:off x="5400056" y="5275803"/>
            <a:ext cx="2361683" cy="40011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viridis, ggplot2, plotly, beeswarm, DT, UpSetR, VennDiagram, heatmaply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22B8AA-2875-418F-8908-0D7DB347535D}"/>
              </a:ext>
            </a:extLst>
          </p:cNvPr>
          <p:cNvSpPr txBox="1"/>
          <p:nvPr/>
        </p:nvSpPr>
        <p:spPr>
          <a:xfrm>
            <a:off x="8019196" y="4909086"/>
            <a:ext cx="2363424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shinyjs, shinydashboard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9C150DD-F239-4C59-AA92-42F5C818089B}"/>
              </a:ext>
            </a:extLst>
          </p:cNvPr>
          <p:cNvSpPr txBox="1"/>
          <p:nvPr/>
        </p:nvSpPr>
        <p:spPr>
          <a:xfrm>
            <a:off x="5405427" y="4814138"/>
            <a:ext cx="2363424" cy="461665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visualizations (plots, tables) for the application.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30E0494-7416-4E9A-84F3-F779A6FD4B60}"/>
              </a:ext>
            </a:extLst>
          </p:cNvPr>
          <p:cNvCxnSpPr>
            <a:cxnSpLocks/>
            <a:stCxn id="59" idx="3"/>
            <a:endCxn id="91" idx="1"/>
          </p:cNvCxnSpPr>
          <p:nvPr/>
        </p:nvCxnSpPr>
        <p:spPr>
          <a:xfrm>
            <a:off x="7768851" y="5044971"/>
            <a:ext cx="245240" cy="500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FA21350-8FE0-4C16-B2E6-F797B6173834}"/>
              </a:ext>
            </a:extLst>
          </p:cNvPr>
          <p:cNvSpPr txBox="1"/>
          <p:nvPr/>
        </p:nvSpPr>
        <p:spPr>
          <a:xfrm>
            <a:off x="8008978" y="1297852"/>
            <a:ext cx="2363434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573B83-433F-4431-9FB2-152F211F8AB0}"/>
              </a:ext>
            </a:extLst>
          </p:cNvPr>
          <p:cNvSpPr txBox="1"/>
          <p:nvPr/>
        </p:nvSpPr>
        <p:spPr>
          <a:xfrm>
            <a:off x="167233" y="3440792"/>
            <a:ext cx="2363435" cy="40011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reticulate, hash, tensorflow, keras, phateR, umap, Rtsne, Matrix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2FA4AC-40BD-44CC-84D2-2B9B9081BC58}"/>
              </a:ext>
            </a:extLst>
          </p:cNvPr>
          <p:cNvSpPr txBox="1"/>
          <p:nvPr/>
        </p:nvSpPr>
        <p:spPr>
          <a:xfrm>
            <a:off x="8019451" y="3951230"/>
            <a:ext cx="2363179" cy="24622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shinycssloaders, shinywidgets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DE6041-B03D-4055-AC67-767476961796}"/>
              </a:ext>
            </a:extLst>
          </p:cNvPr>
          <p:cNvCxnSpPr>
            <a:cxnSpLocks/>
            <a:stCxn id="50" idx="3"/>
            <a:endCxn id="89" idx="1"/>
          </p:cNvCxnSpPr>
          <p:nvPr/>
        </p:nvCxnSpPr>
        <p:spPr>
          <a:xfrm>
            <a:off x="7768851" y="4206852"/>
            <a:ext cx="250345" cy="380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C1BDCAA-5280-46ED-A555-C871EA621918}"/>
              </a:ext>
            </a:extLst>
          </p:cNvPr>
          <p:cNvSpPr txBox="1"/>
          <p:nvPr/>
        </p:nvSpPr>
        <p:spPr>
          <a:xfrm>
            <a:off x="163716" y="2205267"/>
            <a:ext cx="236343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Validates numeric data tables.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864281-740E-4AF3-A31C-EF4E14910C92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 flipV="1">
            <a:off x="2527151" y="1387788"/>
            <a:ext cx="2885986" cy="104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001FADA-BAB8-41F3-90F3-2388DBA7A33E}"/>
              </a:ext>
            </a:extLst>
          </p:cNvPr>
          <p:cNvCxnSpPr>
            <a:cxnSpLocks/>
            <a:stCxn id="52" idx="2"/>
            <a:endCxn id="72" idx="0"/>
          </p:cNvCxnSpPr>
          <p:nvPr/>
        </p:nvCxnSpPr>
        <p:spPr>
          <a:xfrm>
            <a:off x="1345434" y="2666932"/>
            <a:ext cx="3517" cy="12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F72C0B1-351C-C952-73C0-F09CB5B8C55A}"/>
              </a:ext>
            </a:extLst>
          </p:cNvPr>
          <p:cNvCxnSpPr>
            <a:cxnSpLocks/>
            <a:stCxn id="63" idx="3"/>
            <a:endCxn id="91" idx="3"/>
          </p:cNvCxnSpPr>
          <p:nvPr/>
        </p:nvCxnSpPr>
        <p:spPr>
          <a:xfrm>
            <a:off x="10372412" y="1420963"/>
            <a:ext cx="5105" cy="4124880"/>
          </a:xfrm>
          <a:prstGeom prst="bentConnector3">
            <a:avLst>
              <a:gd name="adj1" fmla="val 45779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93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47F8FFAB-12ED-4067-8FEC-65125D573990}"/>
              </a:ext>
            </a:extLst>
          </p:cNvPr>
          <p:cNvSpPr txBox="1"/>
          <p:nvPr/>
        </p:nvSpPr>
        <p:spPr>
          <a:xfrm>
            <a:off x="5134356" y="1063155"/>
            <a:ext cx="2363167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B2102D-D373-4C95-A96F-FC4023A9A31D}"/>
              </a:ext>
            </a:extLst>
          </p:cNvPr>
          <p:cNvSpPr txBox="1"/>
          <p:nvPr/>
        </p:nvSpPr>
        <p:spPr>
          <a:xfrm>
            <a:off x="5126635" y="1881371"/>
            <a:ext cx="2363435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make_requests.R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217779-404D-44EC-820E-6456D1841D8F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 flipH="1">
            <a:off x="6308353" y="1340154"/>
            <a:ext cx="7587" cy="54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725F408-E273-454E-B8F7-65747149875B}"/>
              </a:ext>
            </a:extLst>
          </p:cNvPr>
          <p:cNvSpPr txBox="1"/>
          <p:nvPr/>
        </p:nvSpPr>
        <p:spPr>
          <a:xfrm>
            <a:off x="8019196" y="4263900"/>
            <a:ext cx="2363434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DA55329-65F0-4F3A-B710-F4D59D756E1A}"/>
              </a:ext>
            </a:extLst>
          </p:cNvPr>
          <p:cNvSpPr txBox="1"/>
          <p:nvPr/>
        </p:nvSpPr>
        <p:spPr>
          <a:xfrm>
            <a:off x="8014350" y="3305123"/>
            <a:ext cx="2368280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app_utils.R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F9E16A-6C86-470D-9A79-6EDD3DF8873C}"/>
              </a:ext>
            </a:extLst>
          </p:cNvPr>
          <p:cNvSpPr txBox="1"/>
          <p:nvPr/>
        </p:nvSpPr>
        <p:spPr>
          <a:xfrm>
            <a:off x="8014091" y="5222677"/>
            <a:ext cx="2363426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6E4DBB6-A5C2-4276-84AE-90E303EBFC8E}"/>
              </a:ext>
            </a:extLst>
          </p:cNvPr>
          <p:cNvCxnSpPr>
            <a:cxnSpLocks/>
            <a:stCxn id="90" idx="2"/>
            <a:endCxn id="89" idx="0"/>
          </p:cNvCxnSpPr>
          <p:nvPr/>
        </p:nvCxnSpPr>
        <p:spPr>
          <a:xfrm>
            <a:off x="9198490" y="3582122"/>
            <a:ext cx="2423" cy="68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9B6B1A3E-3E66-40CA-9245-ECC9004C6D3B}"/>
              </a:ext>
            </a:extLst>
          </p:cNvPr>
          <p:cNvSpPr txBox="1"/>
          <p:nvPr/>
        </p:nvSpPr>
        <p:spPr>
          <a:xfrm>
            <a:off x="5218811" y="3761799"/>
            <a:ext cx="2363167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storage.R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9C150DD-F239-4C59-AA92-42F5C818089B}"/>
              </a:ext>
            </a:extLst>
          </p:cNvPr>
          <p:cNvSpPr txBox="1"/>
          <p:nvPr/>
        </p:nvSpPr>
        <p:spPr>
          <a:xfrm>
            <a:off x="4623458" y="4771731"/>
            <a:ext cx="2363424" cy="276999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30E0494-7416-4E9A-84F3-F779A6FD4B60}"/>
              </a:ext>
            </a:extLst>
          </p:cNvPr>
          <p:cNvCxnSpPr>
            <a:cxnSpLocks/>
            <a:stCxn id="59" idx="3"/>
            <a:endCxn id="89" idx="1"/>
          </p:cNvCxnSpPr>
          <p:nvPr/>
        </p:nvCxnSpPr>
        <p:spPr>
          <a:xfrm flipV="1">
            <a:off x="6986882" y="4402400"/>
            <a:ext cx="1032314" cy="5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DE6041-B03D-4055-AC67-767476961796}"/>
              </a:ext>
            </a:extLst>
          </p:cNvPr>
          <p:cNvCxnSpPr>
            <a:cxnSpLocks/>
            <a:stCxn id="50" idx="3"/>
            <a:endCxn id="89" idx="1"/>
          </p:cNvCxnSpPr>
          <p:nvPr/>
        </p:nvCxnSpPr>
        <p:spPr>
          <a:xfrm>
            <a:off x="7490070" y="2019871"/>
            <a:ext cx="529126" cy="2382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DA1F7-0AA6-4A72-EEE6-773CAAA8EB28}"/>
              </a:ext>
            </a:extLst>
          </p:cNvPr>
          <p:cNvCxnSpPr>
            <a:stCxn id="242" idx="3"/>
            <a:endCxn id="89" idx="1"/>
          </p:cNvCxnSpPr>
          <p:nvPr/>
        </p:nvCxnSpPr>
        <p:spPr>
          <a:xfrm>
            <a:off x="7581978" y="3900299"/>
            <a:ext cx="437218" cy="50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BAC5BE-E94D-08CC-F999-B7D492E80E86}"/>
              </a:ext>
            </a:extLst>
          </p:cNvPr>
          <p:cNvSpPr txBox="1"/>
          <p:nvPr/>
        </p:nvSpPr>
        <p:spPr>
          <a:xfrm>
            <a:off x="158611" y="1186248"/>
            <a:ext cx="2363437" cy="276999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D194A4-17AC-EDB3-60EF-F89BF77E0252}"/>
              </a:ext>
            </a:extLst>
          </p:cNvPr>
          <p:cNvCxnSpPr>
            <a:cxnSpLocks/>
            <a:stCxn id="89" idx="2"/>
            <a:endCxn id="91" idx="0"/>
          </p:cNvCxnSpPr>
          <p:nvPr/>
        </p:nvCxnSpPr>
        <p:spPr>
          <a:xfrm flipH="1">
            <a:off x="9195804" y="4540899"/>
            <a:ext cx="5109" cy="68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B72041-A4E6-8DE2-8B26-2DF7DF9E51CD}"/>
              </a:ext>
            </a:extLst>
          </p:cNvPr>
          <p:cNvSpPr txBox="1"/>
          <p:nvPr/>
        </p:nvSpPr>
        <p:spPr>
          <a:xfrm>
            <a:off x="1849150" y="4419959"/>
            <a:ext cx="2363438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red_requests.R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14916-FE07-AA94-15BF-542AFAA7C4B7}"/>
              </a:ext>
            </a:extLst>
          </p:cNvPr>
          <p:cNvSpPr txBox="1"/>
          <p:nvPr/>
        </p:nvSpPr>
        <p:spPr>
          <a:xfrm>
            <a:off x="2865342" y="2544586"/>
            <a:ext cx="2363438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red_methods.R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1589D2-2E7F-1F1A-06F3-D80F38951F83}"/>
              </a:ext>
            </a:extLst>
          </p:cNvPr>
          <p:cNvSpPr txBox="1"/>
          <p:nvPr/>
        </p:nvSpPr>
        <p:spPr>
          <a:xfrm>
            <a:off x="318440" y="3525017"/>
            <a:ext cx="2363438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193326-1FE7-B5C0-17C5-F26A0F3107FB}"/>
              </a:ext>
            </a:extLst>
          </p:cNvPr>
          <p:cNvSpPr txBox="1"/>
          <p:nvPr/>
        </p:nvSpPr>
        <p:spPr>
          <a:xfrm>
            <a:off x="1391751" y="5330312"/>
            <a:ext cx="2363438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converter.R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D3ED00-22CA-2D39-C25C-0E1D41302206}"/>
              </a:ext>
            </a:extLst>
          </p:cNvPr>
          <p:cNvSpPr txBox="1"/>
          <p:nvPr/>
        </p:nvSpPr>
        <p:spPr>
          <a:xfrm>
            <a:off x="1391751" y="1996722"/>
            <a:ext cx="2363438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workflows.R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E8576B-7AEF-13F4-E5EE-56D006E12F21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>
            <a:off x="2573470" y="2273721"/>
            <a:ext cx="457399" cy="214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45A116-8F59-D53A-01AD-9749F3E1C538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3030869" y="2821585"/>
            <a:ext cx="1016192" cy="159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99F8F8-070A-2E3C-4295-F8B694C6F256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1500159" y="3802016"/>
            <a:ext cx="1530710" cy="61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A61E02-9E79-191A-D105-8C5298CB0BFB}"/>
              </a:ext>
            </a:extLst>
          </p:cNvPr>
          <p:cNvCxnSpPr>
            <a:cxnSpLocks/>
            <a:stCxn id="50" idx="2"/>
            <a:endCxn id="13" idx="0"/>
          </p:cNvCxnSpPr>
          <p:nvPr/>
        </p:nvCxnSpPr>
        <p:spPr>
          <a:xfrm flipH="1">
            <a:off x="3030869" y="2158370"/>
            <a:ext cx="3277484" cy="226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3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A72F2-E909-47FA-AF9B-67D461C0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46" y="2517596"/>
            <a:ext cx="5073610" cy="3208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73C64-B7BF-4448-8502-D08F3565864F}"/>
              </a:ext>
            </a:extLst>
          </p:cNvPr>
          <p:cNvSpPr txBox="1"/>
          <p:nvPr/>
        </p:nvSpPr>
        <p:spPr>
          <a:xfrm>
            <a:off x="2946400" y="5704334"/>
            <a:ext cx="162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Custom Analyses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AC601C-EF12-4A03-836A-66E9B855CC55}"/>
              </a:ext>
            </a:extLst>
          </p:cNvPr>
          <p:cNvSpPr txBox="1"/>
          <p:nvPr/>
        </p:nvSpPr>
        <p:spPr>
          <a:xfrm>
            <a:off x="2998739" y="6041955"/>
            <a:ext cx="1569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Data Downloads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B5DF31-0CCC-4F71-ABC4-7DC8791019A7}"/>
              </a:ext>
            </a:extLst>
          </p:cNvPr>
          <p:cNvSpPr txBox="1"/>
          <p:nvPr/>
        </p:nvSpPr>
        <p:spPr>
          <a:xfrm>
            <a:off x="7815964" y="2344362"/>
            <a:ext cx="57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B157C85-2902-461F-A5BD-34B39579E3F5}"/>
              </a:ext>
            </a:extLst>
          </p:cNvPr>
          <p:cNvSpPr txBox="1"/>
          <p:nvPr/>
        </p:nvSpPr>
        <p:spPr>
          <a:xfrm>
            <a:off x="6755822" y="2344362"/>
            <a:ext cx="57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3A3FBE-E0DF-4BE8-949A-742125406FFB}"/>
              </a:ext>
            </a:extLst>
          </p:cNvPr>
          <p:cNvSpPr txBox="1"/>
          <p:nvPr/>
        </p:nvSpPr>
        <p:spPr>
          <a:xfrm>
            <a:off x="8753030" y="2338707"/>
            <a:ext cx="8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886D174-83DC-4EA4-9E3D-085A999F1726}"/>
              </a:ext>
            </a:extLst>
          </p:cNvPr>
          <p:cNvSpPr txBox="1"/>
          <p:nvPr/>
        </p:nvSpPr>
        <p:spPr>
          <a:xfrm>
            <a:off x="5307237" y="3788786"/>
            <a:ext cx="1359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Reduction Statistics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C97BAB-E949-4FAC-862E-831575A2E1E5}"/>
              </a:ext>
            </a:extLst>
          </p:cNvPr>
          <p:cNvSpPr txBox="1"/>
          <p:nvPr/>
        </p:nvSpPr>
        <p:spPr>
          <a:xfrm>
            <a:off x="4989966" y="4796094"/>
            <a:ext cx="1697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tSNE After </a:t>
            </a:r>
          </a:p>
          <a:p>
            <a:pPr algn="r"/>
            <a:r>
              <a:rPr lang="en-US" sz="1600" dirty="0"/>
              <a:t>Reduction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DE4AC19-A1B9-498D-B804-FAE4FB87D430}"/>
              </a:ext>
            </a:extLst>
          </p:cNvPr>
          <p:cNvSpPr txBox="1"/>
          <p:nvPr/>
        </p:nvSpPr>
        <p:spPr>
          <a:xfrm>
            <a:off x="5274810" y="5743232"/>
            <a:ext cx="139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Grouped Boxplot</a:t>
            </a:r>
          </a:p>
        </p:txBody>
      </p:sp>
      <p:pic>
        <p:nvPicPr>
          <p:cNvPr id="1031" name="Picture 7" descr="Plot object">
            <a:extLst>
              <a:ext uri="{FF2B5EF4-FFF2-40B4-BE49-F238E27FC236}">
                <a16:creationId xmlns:a16="http://schemas.microsoft.com/office/drawing/2014/main" id="{60424F73-1AD6-4AC1-ADA2-430F924F3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118" y="2679422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lot object">
            <a:extLst>
              <a:ext uri="{FF2B5EF4-FFF2-40B4-BE49-F238E27FC236}">
                <a16:creationId xmlns:a16="http://schemas.microsoft.com/office/drawing/2014/main" id="{20C9E518-2F5E-42AB-B243-2716BDF76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582" y="4644579"/>
            <a:ext cx="854165" cy="854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1037" name="Picture 13" descr="Plot object">
            <a:extLst>
              <a:ext uri="{FF2B5EF4-FFF2-40B4-BE49-F238E27FC236}">
                <a16:creationId xmlns:a16="http://schemas.microsoft.com/office/drawing/2014/main" id="{B2F267C8-9801-46D5-B20D-B75EEADB4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8" y="5616777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lot object">
            <a:extLst>
              <a:ext uri="{FF2B5EF4-FFF2-40B4-BE49-F238E27FC236}">
                <a16:creationId xmlns:a16="http://schemas.microsoft.com/office/drawing/2014/main" id="{9C834EAB-C320-40D9-9BFB-AABB88D0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299" y="5601817"/>
            <a:ext cx="854165" cy="85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lot object">
            <a:extLst>
              <a:ext uri="{FF2B5EF4-FFF2-40B4-BE49-F238E27FC236}">
                <a16:creationId xmlns:a16="http://schemas.microsoft.com/office/drawing/2014/main" id="{94E86401-8540-4A03-B127-1B0F9378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869" y="4644579"/>
            <a:ext cx="854164" cy="854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1043" name="Picture 19" descr="Plot object">
            <a:extLst>
              <a:ext uri="{FF2B5EF4-FFF2-40B4-BE49-F238E27FC236}">
                <a16:creationId xmlns:a16="http://schemas.microsoft.com/office/drawing/2014/main" id="{CB24581C-A4E2-4C90-87FA-B12D5E5F7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07" y="3654777"/>
            <a:ext cx="854166" cy="85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lot object">
            <a:extLst>
              <a:ext uri="{FF2B5EF4-FFF2-40B4-BE49-F238E27FC236}">
                <a16:creationId xmlns:a16="http://schemas.microsoft.com/office/drawing/2014/main" id="{AAAF361F-CA30-4980-B7CA-D475DCE2B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953" y="3654091"/>
            <a:ext cx="854166" cy="85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lot object">
            <a:extLst>
              <a:ext uri="{FF2B5EF4-FFF2-40B4-BE49-F238E27FC236}">
                <a16:creationId xmlns:a16="http://schemas.microsoft.com/office/drawing/2014/main" id="{C5779F4E-56D2-43BB-8243-EE19E933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00" y="2659502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lot object">
            <a:extLst>
              <a:ext uri="{FF2B5EF4-FFF2-40B4-BE49-F238E27FC236}">
                <a16:creationId xmlns:a16="http://schemas.microsoft.com/office/drawing/2014/main" id="{526CF1AB-432F-4EE3-A694-52082808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42" y="2679422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lot object">
            <a:extLst>
              <a:ext uri="{FF2B5EF4-FFF2-40B4-BE49-F238E27FC236}">
                <a16:creationId xmlns:a16="http://schemas.microsoft.com/office/drawing/2014/main" id="{67EE66D8-A4E0-4871-8401-3FAA02F97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989" y="4658107"/>
            <a:ext cx="854165" cy="854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1053" name="Picture 29" descr="Plot object">
            <a:extLst>
              <a:ext uri="{FF2B5EF4-FFF2-40B4-BE49-F238E27FC236}">
                <a16:creationId xmlns:a16="http://schemas.microsoft.com/office/drawing/2014/main" id="{9458ECF5-A2A5-4349-9EB0-C7D9561C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030" y="5601818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4C7C6E-5B34-46DA-90A5-8CBC74FB3C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03" y="3654091"/>
            <a:ext cx="984509" cy="854166"/>
          </a:xfrm>
          <a:prstGeom prst="rect">
            <a:avLst/>
          </a:prstGeom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6F0E49-C843-471A-9793-A3FDCDC14CE0}"/>
              </a:ext>
            </a:extLst>
          </p:cNvPr>
          <p:cNvSpPr txBox="1"/>
          <p:nvPr/>
        </p:nvSpPr>
        <p:spPr>
          <a:xfrm>
            <a:off x="5268958" y="2794196"/>
            <a:ext cx="1387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Embedded Components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EAC89F-1668-400A-9982-62D0C3544E74}"/>
              </a:ext>
            </a:extLst>
          </p:cNvPr>
          <p:cNvSpPr/>
          <p:nvPr/>
        </p:nvSpPr>
        <p:spPr>
          <a:xfrm>
            <a:off x="3975532" y="3184713"/>
            <a:ext cx="752307" cy="13277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49265A-A254-4427-BEFF-55E41DEF6F5E}"/>
              </a:ext>
            </a:extLst>
          </p:cNvPr>
          <p:cNvSpPr/>
          <p:nvPr/>
        </p:nvSpPr>
        <p:spPr>
          <a:xfrm>
            <a:off x="320646" y="4543642"/>
            <a:ext cx="1064066" cy="31189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BDFD26-F734-4014-A822-6BB1BB5BF960}"/>
              </a:ext>
            </a:extLst>
          </p:cNvPr>
          <p:cNvSpPr/>
          <p:nvPr/>
        </p:nvSpPr>
        <p:spPr>
          <a:xfrm>
            <a:off x="4568966" y="6169459"/>
            <a:ext cx="124179" cy="125668"/>
          </a:xfrm>
          <a:prstGeom prst="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B6B8EA8-6D55-4871-AE0C-C85EFA859D3E}"/>
              </a:ext>
            </a:extLst>
          </p:cNvPr>
          <p:cNvSpPr/>
          <p:nvPr/>
        </p:nvSpPr>
        <p:spPr>
          <a:xfrm>
            <a:off x="4568395" y="5826512"/>
            <a:ext cx="124179" cy="125668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E0FB5E-C2C0-4484-831C-5E9CD67AB623}"/>
              </a:ext>
            </a:extLst>
          </p:cNvPr>
          <p:cNvSpPr/>
          <p:nvPr/>
        </p:nvSpPr>
        <p:spPr>
          <a:xfrm>
            <a:off x="2385233" y="5811722"/>
            <a:ext cx="124179" cy="1256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7A862B-33BC-47E4-AF74-A41C09623461}"/>
              </a:ext>
            </a:extLst>
          </p:cNvPr>
          <p:cNvSpPr/>
          <p:nvPr/>
        </p:nvSpPr>
        <p:spPr>
          <a:xfrm>
            <a:off x="320646" y="2681752"/>
            <a:ext cx="1064066" cy="18513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02AAD9-615D-40F7-A843-2087A0D9DD96}"/>
              </a:ext>
            </a:extLst>
          </p:cNvPr>
          <p:cNvSpPr txBox="1"/>
          <p:nvPr/>
        </p:nvSpPr>
        <p:spPr>
          <a:xfrm>
            <a:off x="706967" y="5689890"/>
            <a:ext cx="167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Analysis</a:t>
            </a:r>
            <a:r>
              <a:rPr lang="en-US" dirty="0"/>
              <a:t> </a:t>
            </a:r>
            <a:r>
              <a:rPr lang="en-US" sz="1600" dirty="0"/>
              <a:t>Settings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3983DC-CAC2-4E55-A873-02AFCA64F44E}"/>
              </a:ext>
            </a:extLst>
          </p:cNvPr>
          <p:cNvSpPr txBox="1"/>
          <p:nvPr/>
        </p:nvSpPr>
        <p:spPr>
          <a:xfrm>
            <a:off x="1042812" y="6043984"/>
            <a:ext cx="132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Plot Settings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3D1920-0B30-4EDC-B9BC-EF9F71937015}"/>
              </a:ext>
            </a:extLst>
          </p:cNvPr>
          <p:cNvSpPr/>
          <p:nvPr/>
        </p:nvSpPr>
        <p:spPr>
          <a:xfrm>
            <a:off x="2384908" y="6162552"/>
            <a:ext cx="124179" cy="125668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D60606-E6DE-4C64-986A-1A1C6414498C}"/>
              </a:ext>
            </a:extLst>
          </p:cNvPr>
          <p:cNvSpPr/>
          <p:nvPr/>
        </p:nvSpPr>
        <p:spPr>
          <a:xfrm>
            <a:off x="2928408" y="3184713"/>
            <a:ext cx="990980" cy="132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1652A-527C-41D9-9A4C-BD1CD909EBCA}"/>
              </a:ext>
            </a:extLst>
          </p:cNvPr>
          <p:cNvSpPr txBox="1"/>
          <p:nvPr/>
        </p:nvSpPr>
        <p:spPr>
          <a:xfrm>
            <a:off x="1121009" y="3479608"/>
            <a:ext cx="1751330" cy="338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Label by Biofluid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3B713-EF7C-4A5E-912B-E0C91FE85BD0}"/>
              </a:ext>
            </a:extLst>
          </p:cNvPr>
          <p:cNvSpPr txBox="1"/>
          <p:nvPr/>
        </p:nvSpPr>
        <p:spPr>
          <a:xfrm>
            <a:off x="5581878" y="50916"/>
            <a:ext cx="2288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Label by Age 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D5B18E-52E4-44F4-92AB-A6CB5C9D2F6E}"/>
              </a:ext>
            </a:extLst>
          </p:cNvPr>
          <p:cNvSpPr txBox="1"/>
          <p:nvPr/>
        </p:nvSpPr>
        <p:spPr>
          <a:xfrm>
            <a:off x="5861239" y="3479608"/>
            <a:ext cx="1751330" cy="338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Label by Tissue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A5D0E-1303-4674-A9D8-1A08988612DF}"/>
              </a:ext>
            </a:extLst>
          </p:cNvPr>
          <p:cNvSpPr txBox="1"/>
          <p:nvPr/>
        </p:nvSpPr>
        <p:spPr>
          <a:xfrm>
            <a:off x="925107" y="50916"/>
            <a:ext cx="2336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Label by Disease State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E1AFE3-AC5E-4FC2-B75D-A76A2CFF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409" y="389470"/>
            <a:ext cx="706321" cy="14803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A7D5BF-6F59-4D53-8C74-CED32F58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41" y="389470"/>
            <a:ext cx="1341902" cy="2493671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1A8BAB8E-B0A6-4DF9-A67C-8A0FCBE7E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4" y="389470"/>
            <a:ext cx="3039530" cy="3039530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336E75B1-F590-444E-925E-62EB84709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99" y="389470"/>
            <a:ext cx="3039530" cy="3039530"/>
          </a:xfrm>
          <a:prstGeom prst="rect">
            <a:avLst/>
          </a:prstGeom>
          <a:ln>
            <a:noFill/>
          </a:ln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A55E6D86-8F9E-4D3F-84E9-7C60F399A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1" y="3811002"/>
            <a:ext cx="3039530" cy="3039530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578AA4A-118B-4410-8DA6-B7AD1CFFE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265" y="3811002"/>
            <a:ext cx="1039598" cy="1726198"/>
          </a:xfrm>
          <a:prstGeom prst="rect">
            <a:avLst/>
          </a:prstGeom>
        </p:spPr>
      </p:pic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2DBC537E-B836-481E-8607-DA8C053EB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39" y="3812004"/>
            <a:ext cx="3039530" cy="3039530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106638-6679-431F-832E-2FC0547A2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143" y="3811002"/>
            <a:ext cx="1341902" cy="3039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E7210F-A71D-4CA7-8195-DCBFC47FB2E5}"/>
              </a:ext>
            </a:extLst>
          </p:cNvPr>
          <p:cNvSpPr txBox="1"/>
          <p:nvPr/>
        </p:nvSpPr>
        <p:spPr>
          <a:xfrm>
            <a:off x="391933" y="338862"/>
            <a:ext cx="3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BC433-5DCA-4EC8-A437-BE94B29AE30F}"/>
              </a:ext>
            </a:extLst>
          </p:cNvPr>
          <p:cNvSpPr txBox="1"/>
          <p:nvPr/>
        </p:nvSpPr>
        <p:spPr>
          <a:xfrm>
            <a:off x="5200875" y="338862"/>
            <a:ext cx="3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359CD-7228-45B0-BA65-462BA10B030F}"/>
              </a:ext>
            </a:extLst>
          </p:cNvPr>
          <p:cNvSpPr txBox="1"/>
          <p:nvPr/>
        </p:nvSpPr>
        <p:spPr>
          <a:xfrm>
            <a:off x="391932" y="3649039"/>
            <a:ext cx="3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3F994-CB9A-4349-8E3D-A96ECCECFDD9}"/>
              </a:ext>
            </a:extLst>
          </p:cNvPr>
          <p:cNvSpPr txBox="1"/>
          <p:nvPr/>
        </p:nvSpPr>
        <p:spPr>
          <a:xfrm>
            <a:off x="5221945" y="3649039"/>
            <a:ext cx="3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3949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E9D9-6FBB-499C-B1EA-1C4E5E05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for</a:t>
            </a:r>
            <a:br>
              <a:rPr lang="en-US" dirty="0"/>
            </a:br>
            <a:r>
              <a:rPr lang="en-US" dirty="0"/>
              <a:t>Custom Analyses</a:t>
            </a:r>
          </a:p>
        </p:txBody>
      </p:sp>
      <p:pic>
        <p:nvPicPr>
          <p:cNvPr id="4" name="Picture 31" descr="Plot object">
            <a:extLst>
              <a:ext uri="{FF2B5EF4-FFF2-40B4-BE49-F238E27FC236}">
                <a16:creationId xmlns:a16="http://schemas.microsoft.com/office/drawing/2014/main" id="{BD5762A0-63CE-45CC-A1A3-4C8C4FD1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672" y="456385"/>
            <a:ext cx="854166" cy="85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3" descr="Plot object">
            <a:extLst>
              <a:ext uri="{FF2B5EF4-FFF2-40B4-BE49-F238E27FC236}">
                <a16:creationId xmlns:a16="http://schemas.microsoft.com/office/drawing/2014/main" id="{8E1078EC-A696-4CC8-A684-55ED84EF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88" y="456385"/>
            <a:ext cx="854166" cy="8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C9D13-E1A4-46C9-9A88-2D76433CE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895" y="1443304"/>
            <a:ext cx="705752" cy="844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62056-7866-4647-873D-805FB523C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143" y="2434579"/>
            <a:ext cx="978284" cy="844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3FE69-88D9-4312-96A7-5B2544296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9754" y="5126280"/>
            <a:ext cx="1770162" cy="1254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8DD0C2-420F-4D8F-B4B8-D797B545DC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844" y="4241147"/>
            <a:ext cx="3867526" cy="172936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EDEECD0-2DE3-43D6-A91A-764CBD8B6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" t="20518" r="55802" b="56175"/>
          <a:stretch/>
        </p:blipFill>
        <p:spPr bwMode="auto">
          <a:xfrm>
            <a:off x="5949462" y="4926643"/>
            <a:ext cx="3010186" cy="109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5B4A9F-356A-47E5-909B-46A830C01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0870" y="3691369"/>
            <a:ext cx="4177183" cy="10995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30F41-D7C1-4D77-8032-698FC6B3A826}"/>
              </a:ext>
            </a:extLst>
          </p:cNvPr>
          <p:cNvSpPr txBox="1"/>
          <p:nvPr/>
        </p:nvSpPr>
        <p:spPr>
          <a:xfrm>
            <a:off x="1203430" y="5731474"/>
            <a:ext cx="41771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Pipeline: </a:t>
            </a:r>
            <a:r>
              <a:rPr lang="en-US" dirty="0"/>
              <a:t>Data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dirty="0"/>
              <a:t> Subsets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dirty="0">
                <a:sym typeface="Wingdings" panose="05000000000000000000" pitchFamily="2" charset="2"/>
              </a:rPr>
              <a:t> Scaling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dirty="0">
                <a:sym typeface="Wingdings" panose="05000000000000000000" pitchFamily="2" charset="2"/>
              </a:rPr>
              <a:t> Normalization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dirty="0">
                <a:sym typeface="Wingdings" panose="05000000000000000000" pitchFamily="2" charset="2"/>
              </a:rPr>
              <a:t> Reduction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dirty="0">
                <a:sym typeface="Wingdings" panose="05000000000000000000" pitchFamily="2" charset="2"/>
              </a:rPr>
              <a:t> Plotting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6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214">
            <a:extLst>
              <a:ext uri="{FF2B5EF4-FFF2-40B4-BE49-F238E27FC236}">
                <a16:creationId xmlns:a16="http://schemas.microsoft.com/office/drawing/2014/main" id="{58EF5F3D-8367-7D01-FDF9-900E92202996}"/>
              </a:ext>
            </a:extLst>
          </p:cNvPr>
          <p:cNvSpPr/>
          <p:nvPr/>
        </p:nvSpPr>
        <p:spPr>
          <a:xfrm>
            <a:off x="8100949" y="862115"/>
            <a:ext cx="2715734" cy="588161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FFCFB9DB-2533-A683-D1C8-CB29D82916E5}"/>
              </a:ext>
            </a:extLst>
          </p:cNvPr>
          <p:cNvCxnSpPr>
            <a:cxnSpLocks/>
          </p:cNvCxnSpPr>
          <p:nvPr/>
        </p:nvCxnSpPr>
        <p:spPr>
          <a:xfrm>
            <a:off x="7170625" y="1500632"/>
            <a:ext cx="10568" cy="4373782"/>
          </a:xfrm>
          <a:prstGeom prst="bentConnector3">
            <a:avLst>
              <a:gd name="adj1" fmla="val 5067193"/>
            </a:avLst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E6E9D9-6FBB-499C-B1EA-1C4E5E05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88"/>
            <a:ext cx="10515600" cy="736089"/>
          </a:xfrm>
        </p:spPr>
        <p:txBody>
          <a:bodyPr/>
          <a:lstStyle/>
          <a:p>
            <a:r>
              <a:rPr lang="en-US" dirty="0"/>
              <a:t>Old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0A111-E06B-CEDE-0EB9-189187655DA9}"/>
              </a:ext>
            </a:extLst>
          </p:cNvPr>
          <p:cNvSpPr/>
          <p:nvPr/>
        </p:nvSpPr>
        <p:spPr>
          <a:xfrm>
            <a:off x="767864" y="2340786"/>
            <a:ext cx="1504744" cy="441561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A896DF-CB98-90B9-B29F-FE5BD9EC1611}"/>
              </a:ext>
            </a:extLst>
          </p:cNvPr>
          <p:cNvSpPr txBox="1"/>
          <p:nvPr/>
        </p:nvSpPr>
        <p:spPr>
          <a:xfrm>
            <a:off x="768172" y="2340785"/>
            <a:ext cx="116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S3</a:t>
            </a:r>
          </a:p>
        </p:txBody>
      </p: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7D08EA01-0FAF-B0B0-946B-2E9BEB6D2107}"/>
              </a:ext>
            </a:extLst>
          </p:cNvPr>
          <p:cNvSpPr/>
          <p:nvPr/>
        </p:nvSpPr>
        <p:spPr>
          <a:xfrm>
            <a:off x="2163331" y="3316104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A43E644C-11B7-ADCB-FB2D-DD43BF8D963F}"/>
              </a:ext>
            </a:extLst>
          </p:cNvPr>
          <p:cNvSpPr/>
          <p:nvPr/>
        </p:nvSpPr>
        <p:spPr>
          <a:xfrm rot="10800000">
            <a:off x="2148463" y="3026901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EB4050-A5D3-AD6A-9FDF-4A19B4B3F38C}"/>
              </a:ext>
            </a:extLst>
          </p:cNvPr>
          <p:cNvSpPr/>
          <p:nvPr/>
        </p:nvSpPr>
        <p:spPr>
          <a:xfrm>
            <a:off x="2487760" y="874781"/>
            <a:ext cx="5408285" cy="588161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BCE09A-9FD3-19CA-33EF-A7EBF84F9C7D}"/>
              </a:ext>
            </a:extLst>
          </p:cNvPr>
          <p:cNvSpPr txBox="1"/>
          <p:nvPr/>
        </p:nvSpPr>
        <p:spPr>
          <a:xfrm>
            <a:off x="2487760" y="874780"/>
            <a:ext cx="122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EF546B-9651-6982-6507-C6524865EF05}"/>
              </a:ext>
            </a:extLst>
          </p:cNvPr>
          <p:cNvSpPr txBox="1"/>
          <p:nvPr/>
        </p:nvSpPr>
        <p:spPr>
          <a:xfrm>
            <a:off x="4386138" y="2852189"/>
            <a:ext cx="1332678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AA150E-511E-C20B-0EA8-B9FFE55C5023}"/>
              </a:ext>
            </a:extLst>
          </p:cNvPr>
          <p:cNvSpPr/>
          <p:nvPr/>
        </p:nvSpPr>
        <p:spPr>
          <a:xfrm>
            <a:off x="3685874" y="990946"/>
            <a:ext cx="3484751" cy="124241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9C7C8B-05DC-D357-EE34-8D2358D44DF1}"/>
              </a:ext>
            </a:extLst>
          </p:cNvPr>
          <p:cNvSpPr/>
          <p:nvPr/>
        </p:nvSpPr>
        <p:spPr>
          <a:xfrm>
            <a:off x="5239706" y="1095009"/>
            <a:ext cx="1865971" cy="1082728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D2DD85-27F9-733F-7BA9-D1A343E6F33D}"/>
              </a:ext>
            </a:extLst>
          </p:cNvPr>
          <p:cNvSpPr txBox="1"/>
          <p:nvPr/>
        </p:nvSpPr>
        <p:spPr>
          <a:xfrm>
            <a:off x="5239706" y="1097847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834171-01C6-DEB5-4223-4F01F268BF3B}"/>
              </a:ext>
            </a:extLst>
          </p:cNvPr>
          <p:cNvSpPr/>
          <p:nvPr/>
        </p:nvSpPr>
        <p:spPr>
          <a:xfrm>
            <a:off x="8248554" y="2465016"/>
            <a:ext cx="2417130" cy="11501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5D6365-7FC3-42B0-78DD-011594AB6AB6}"/>
              </a:ext>
            </a:extLst>
          </p:cNvPr>
          <p:cNvSpPr txBox="1"/>
          <p:nvPr/>
        </p:nvSpPr>
        <p:spPr>
          <a:xfrm>
            <a:off x="8245598" y="2480740"/>
            <a:ext cx="186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exRNA Cloud App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1CA803-1BB6-C640-D5D4-CE19B4825D57}"/>
              </a:ext>
            </a:extLst>
          </p:cNvPr>
          <p:cNvSpPr txBox="1"/>
          <p:nvPr/>
        </p:nvSpPr>
        <p:spPr>
          <a:xfrm>
            <a:off x="3685874" y="967611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F21C834-9E45-4D2C-58F2-5D9F94D43465}"/>
              </a:ext>
            </a:extLst>
          </p:cNvPr>
          <p:cNvSpPr txBox="1"/>
          <p:nvPr/>
        </p:nvSpPr>
        <p:spPr>
          <a:xfrm>
            <a:off x="5718816" y="2850072"/>
            <a:ext cx="1282429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03713A-369D-CF8C-7D19-977A81A0D7A3}"/>
              </a:ext>
            </a:extLst>
          </p:cNvPr>
          <p:cNvSpPr txBox="1"/>
          <p:nvPr/>
        </p:nvSpPr>
        <p:spPr>
          <a:xfrm>
            <a:off x="3812998" y="1800681"/>
            <a:ext cx="129958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Code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46D506-334D-8A73-4E9C-D737B0F8C64C}"/>
              </a:ext>
            </a:extLst>
          </p:cNvPr>
          <p:cNvSpPr txBox="1"/>
          <p:nvPr/>
        </p:nvSpPr>
        <p:spPr>
          <a:xfrm>
            <a:off x="8322685" y="2900404"/>
            <a:ext cx="741556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A568D0-B64E-8383-7231-C21481EADBB2}"/>
              </a:ext>
            </a:extLst>
          </p:cNvPr>
          <p:cNvSpPr txBox="1"/>
          <p:nvPr/>
        </p:nvSpPr>
        <p:spPr>
          <a:xfrm>
            <a:off x="5314976" y="1468665"/>
            <a:ext cx="1715429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Pipeline Code (R, Python, C++)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0B4A50-139B-A81E-7782-660180B7D0C2}"/>
              </a:ext>
            </a:extLst>
          </p:cNvPr>
          <p:cNvSpPr txBox="1"/>
          <p:nvPr/>
        </p:nvSpPr>
        <p:spPr>
          <a:xfrm>
            <a:off x="4386138" y="3220957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DD582-B9AE-3DCD-5D8E-3B38DDB1CDD0}"/>
              </a:ext>
            </a:extLst>
          </p:cNvPr>
          <p:cNvSpPr txBox="1"/>
          <p:nvPr/>
        </p:nvSpPr>
        <p:spPr>
          <a:xfrm>
            <a:off x="5911909" y="3220957"/>
            <a:ext cx="1089336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39125-A535-486B-1238-9654A77FDE20}"/>
              </a:ext>
            </a:extLst>
          </p:cNvPr>
          <p:cNvSpPr txBox="1"/>
          <p:nvPr/>
        </p:nvSpPr>
        <p:spPr>
          <a:xfrm>
            <a:off x="3812999" y="1431553"/>
            <a:ext cx="1299582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27502F-9DD5-0B7C-DFEB-B711C8D6C3C1}"/>
              </a:ext>
            </a:extLst>
          </p:cNvPr>
          <p:cNvSpPr/>
          <p:nvPr/>
        </p:nvSpPr>
        <p:spPr>
          <a:xfrm>
            <a:off x="2604768" y="2340786"/>
            <a:ext cx="4566178" cy="1398374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36E-2F11-9616-FA5D-7497B2A46DD8}"/>
              </a:ext>
            </a:extLst>
          </p:cNvPr>
          <p:cNvSpPr txBox="1"/>
          <p:nvPr/>
        </p:nvSpPr>
        <p:spPr>
          <a:xfrm>
            <a:off x="2538123" y="2360372"/>
            <a:ext cx="179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exRNA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9A6D2-DD85-2718-4A6C-E53A4E1BA8D4}"/>
              </a:ext>
            </a:extLst>
          </p:cNvPr>
          <p:cNvSpPr txBox="1"/>
          <p:nvPr/>
        </p:nvSpPr>
        <p:spPr>
          <a:xfrm>
            <a:off x="9068136" y="2841014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EB7B44-11A0-3796-DBE8-0D130ADA4843}"/>
              </a:ext>
            </a:extLst>
          </p:cNvPr>
          <p:cNvSpPr txBox="1"/>
          <p:nvPr/>
        </p:nvSpPr>
        <p:spPr>
          <a:xfrm>
            <a:off x="9068136" y="3209874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F7A43F-B226-7AB3-A947-AE952163B3A5}"/>
              </a:ext>
            </a:extLst>
          </p:cNvPr>
          <p:cNvSpPr txBox="1"/>
          <p:nvPr/>
        </p:nvSpPr>
        <p:spPr>
          <a:xfrm>
            <a:off x="2681393" y="2937737"/>
            <a:ext cx="1216061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exRNA</a:t>
            </a:r>
          </a:p>
          <a:p>
            <a:r>
              <a:rPr lang="en-US" dirty="0"/>
              <a:t>Local Store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BAF1321-7D55-F707-891C-60F43332E069}"/>
              </a:ext>
            </a:extLst>
          </p:cNvPr>
          <p:cNvSpPr txBox="1"/>
          <p:nvPr/>
        </p:nvSpPr>
        <p:spPr>
          <a:xfrm>
            <a:off x="844929" y="2947904"/>
            <a:ext cx="1318402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exRNA </a:t>
            </a:r>
          </a:p>
          <a:p>
            <a:r>
              <a:rPr lang="en-US" dirty="0"/>
              <a:t>Cloud Store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9196065-2D6B-92CF-2522-A9E9C7A30052}"/>
              </a:ext>
            </a:extLst>
          </p:cNvPr>
          <p:cNvCxnSpPr>
            <a:cxnSpLocks/>
            <a:stCxn id="37" idx="0"/>
            <a:endCxn id="88" idx="0"/>
          </p:cNvCxnSpPr>
          <p:nvPr/>
        </p:nvCxnSpPr>
        <p:spPr>
          <a:xfrm rot="16200000" flipH="1" flipV="1">
            <a:off x="3230446" y="1125872"/>
            <a:ext cx="95715" cy="3548347"/>
          </a:xfrm>
          <a:prstGeom prst="bentConnector3">
            <a:avLst>
              <a:gd name="adj1" fmla="val -162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03D5521-95CF-2C02-C8F8-3BCF7E5F5436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3289424" y="2697163"/>
            <a:ext cx="0" cy="24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1AA9968-F949-D296-48D9-DA315DB82117}"/>
              </a:ext>
            </a:extLst>
          </p:cNvPr>
          <p:cNvSpPr/>
          <p:nvPr/>
        </p:nvSpPr>
        <p:spPr>
          <a:xfrm>
            <a:off x="4290764" y="2444270"/>
            <a:ext cx="2775253" cy="1204340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6D79CEF-E86B-FEF5-8E76-9D619CA48C58}"/>
              </a:ext>
            </a:extLst>
          </p:cNvPr>
          <p:cNvSpPr txBox="1"/>
          <p:nvPr/>
        </p:nvSpPr>
        <p:spPr>
          <a:xfrm>
            <a:off x="5307464" y="2430896"/>
            <a:ext cx="175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exRNA Local App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E60D9A6-562B-2AA2-CA07-80683A6E60B4}"/>
              </a:ext>
            </a:extLst>
          </p:cNvPr>
          <p:cNvCxnSpPr>
            <a:cxnSpLocks/>
            <a:stCxn id="6" idx="3"/>
            <a:endCxn id="59" idx="1"/>
          </p:cNvCxnSpPr>
          <p:nvPr/>
        </p:nvCxnSpPr>
        <p:spPr>
          <a:xfrm>
            <a:off x="7170946" y="3039973"/>
            <a:ext cx="1077608" cy="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1" name="Arrow: Curved Up 130">
            <a:extLst>
              <a:ext uri="{FF2B5EF4-FFF2-40B4-BE49-F238E27FC236}">
                <a16:creationId xmlns:a16="http://schemas.microsoft.com/office/drawing/2014/main" id="{D02DC867-495A-072A-291A-D90F577A4BF4}"/>
              </a:ext>
            </a:extLst>
          </p:cNvPr>
          <p:cNvSpPr/>
          <p:nvPr/>
        </p:nvSpPr>
        <p:spPr>
          <a:xfrm>
            <a:off x="2173901" y="4789365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Arrow: Curved Up 131">
            <a:extLst>
              <a:ext uri="{FF2B5EF4-FFF2-40B4-BE49-F238E27FC236}">
                <a16:creationId xmlns:a16="http://schemas.microsoft.com/office/drawing/2014/main" id="{4ECB6602-AC14-D09C-88B6-A556728FED86}"/>
              </a:ext>
            </a:extLst>
          </p:cNvPr>
          <p:cNvSpPr/>
          <p:nvPr/>
        </p:nvSpPr>
        <p:spPr>
          <a:xfrm rot="10800000">
            <a:off x="2159033" y="4500162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813DEB-3A53-7043-20B4-FFE2EBA4B832}"/>
              </a:ext>
            </a:extLst>
          </p:cNvPr>
          <p:cNvSpPr txBox="1"/>
          <p:nvPr/>
        </p:nvSpPr>
        <p:spPr>
          <a:xfrm>
            <a:off x="4393146" y="4324089"/>
            <a:ext cx="1332678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C1D3F27-6DAF-F23F-9D8E-9BF21636ADFF}"/>
              </a:ext>
            </a:extLst>
          </p:cNvPr>
          <p:cNvSpPr/>
          <p:nvPr/>
        </p:nvSpPr>
        <p:spPr>
          <a:xfrm>
            <a:off x="8259124" y="3938277"/>
            <a:ext cx="2417130" cy="11501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AF543CA-9478-8453-A776-25C26CD20333}"/>
              </a:ext>
            </a:extLst>
          </p:cNvPr>
          <p:cNvSpPr txBox="1"/>
          <p:nvPr/>
        </p:nvSpPr>
        <p:spPr>
          <a:xfrm>
            <a:off x="8256168" y="3954001"/>
            <a:ext cx="186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Cloud App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0155214-0638-AE57-EE41-E5E32FC9C0BD}"/>
              </a:ext>
            </a:extLst>
          </p:cNvPr>
          <p:cNvSpPr txBox="1"/>
          <p:nvPr/>
        </p:nvSpPr>
        <p:spPr>
          <a:xfrm>
            <a:off x="5729386" y="4323333"/>
            <a:ext cx="1282429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Interpreter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32ABBE6-3F8D-6BA9-248B-B7DDD44E7C81}"/>
              </a:ext>
            </a:extLst>
          </p:cNvPr>
          <p:cNvSpPr txBox="1"/>
          <p:nvPr/>
        </p:nvSpPr>
        <p:spPr>
          <a:xfrm>
            <a:off x="8333255" y="4373665"/>
            <a:ext cx="741556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1817AE2-8540-7583-BCED-36AD37E2368B}"/>
              </a:ext>
            </a:extLst>
          </p:cNvPr>
          <p:cNvSpPr txBox="1"/>
          <p:nvPr/>
        </p:nvSpPr>
        <p:spPr>
          <a:xfrm>
            <a:off x="4396708" y="4694218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890F3AB-8576-53AF-1E41-9E793F605B77}"/>
              </a:ext>
            </a:extLst>
          </p:cNvPr>
          <p:cNvSpPr txBox="1"/>
          <p:nvPr/>
        </p:nvSpPr>
        <p:spPr>
          <a:xfrm>
            <a:off x="5922479" y="4694218"/>
            <a:ext cx="1089336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Code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E75FB31-312E-99AB-9BA1-81B157ECBEC9}"/>
              </a:ext>
            </a:extLst>
          </p:cNvPr>
          <p:cNvSpPr/>
          <p:nvPr/>
        </p:nvSpPr>
        <p:spPr>
          <a:xfrm>
            <a:off x="2615338" y="3814047"/>
            <a:ext cx="4566178" cy="1398374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2506479-C544-F00E-123F-035555803246}"/>
              </a:ext>
            </a:extLst>
          </p:cNvPr>
          <p:cNvSpPr txBox="1"/>
          <p:nvPr/>
        </p:nvSpPr>
        <p:spPr>
          <a:xfrm>
            <a:off x="2548693" y="3833633"/>
            <a:ext cx="179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Workflow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67B9F7D-C374-8E98-1679-9F6C5EF415E3}"/>
              </a:ext>
            </a:extLst>
          </p:cNvPr>
          <p:cNvSpPr txBox="1"/>
          <p:nvPr/>
        </p:nvSpPr>
        <p:spPr>
          <a:xfrm>
            <a:off x="9078706" y="4314275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3E3A517-E499-F74B-519B-3A8DA8DB2EF2}"/>
              </a:ext>
            </a:extLst>
          </p:cNvPr>
          <p:cNvSpPr txBox="1"/>
          <p:nvPr/>
        </p:nvSpPr>
        <p:spPr>
          <a:xfrm>
            <a:off x="9078706" y="4683135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8B698E6-238A-503B-45EF-157CB3A61AF7}"/>
              </a:ext>
            </a:extLst>
          </p:cNvPr>
          <p:cNvSpPr txBox="1"/>
          <p:nvPr/>
        </p:nvSpPr>
        <p:spPr>
          <a:xfrm>
            <a:off x="2691963" y="4410998"/>
            <a:ext cx="1216061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Local Store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AA296C9-2D97-C025-F997-3FAF24FAF44E}"/>
              </a:ext>
            </a:extLst>
          </p:cNvPr>
          <p:cNvSpPr txBox="1"/>
          <p:nvPr/>
        </p:nvSpPr>
        <p:spPr>
          <a:xfrm>
            <a:off x="855499" y="4421165"/>
            <a:ext cx="1318402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</a:t>
            </a:r>
          </a:p>
          <a:p>
            <a:r>
              <a:rPr lang="en-US" dirty="0"/>
              <a:t>Cloud Store</a:t>
            </a:r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50D96C87-76CB-318B-2DB8-F51F397FA893}"/>
              </a:ext>
            </a:extLst>
          </p:cNvPr>
          <p:cNvCxnSpPr>
            <a:cxnSpLocks/>
            <a:stCxn id="133" idx="0"/>
            <a:endCxn id="145" idx="0"/>
          </p:cNvCxnSpPr>
          <p:nvPr/>
        </p:nvCxnSpPr>
        <p:spPr>
          <a:xfrm rot="16200000" flipH="1" flipV="1">
            <a:off x="3238555" y="2600234"/>
            <a:ext cx="97076" cy="3544785"/>
          </a:xfrm>
          <a:prstGeom prst="bentConnector3">
            <a:avLst>
              <a:gd name="adj1" fmla="val -1635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3E9496A-D6F9-5250-BBE2-B179CE337804}"/>
              </a:ext>
            </a:extLst>
          </p:cNvPr>
          <p:cNvCxnSpPr>
            <a:cxnSpLocks/>
            <a:endCxn id="144" idx="0"/>
          </p:cNvCxnSpPr>
          <p:nvPr/>
        </p:nvCxnSpPr>
        <p:spPr>
          <a:xfrm>
            <a:off x="3299994" y="4170424"/>
            <a:ext cx="0" cy="24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0943BEC-E455-B1DC-E7F8-9FAE4896BD8A}"/>
              </a:ext>
            </a:extLst>
          </p:cNvPr>
          <p:cNvSpPr/>
          <p:nvPr/>
        </p:nvSpPr>
        <p:spPr>
          <a:xfrm>
            <a:off x="4301334" y="3917531"/>
            <a:ext cx="2775253" cy="1204340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A58BD01-7DFD-D114-4154-C929180EA083}"/>
              </a:ext>
            </a:extLst>
          </p:cNvPr>
          <p:cNvSpPr txBox="1"/>
          <p:nvPr/>
        </p:nvSpPr>
        <p:spPr>
          <a:xfrm>
            <a:off x="5187064" y="3904157"/>
            <a:ext cx="188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Local App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4374F5A-C4EE-BDBD-71DA-DA137E7BD1D5}"/>
              </a:ext>
            </a:extLst>
          </p:cNvPr>
          <p:cNvCxnSpPr>
            <a:cxnSpLocks/>
            <a:stCxn id="140" idx="3"/>
            <a:endCxn id="134" idx="1"/>
          </p:cNvCxnSpPr>
          <p:nvPr/>
        </p:nvCxnSpPr>
        <p:spPr>
          <a:xfrm>
            <a:off x="7181516" y="4513234"/>
            <a:ext cx="1077608" cy="10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1" name="Arrow: Curved Up 150">
            <a:extLst>
              <a:ext uri="{FF2B5EF4-FFF2-40B4-BE49-F238E27FC236}">
                <a16:creationId xmlns:a16="http://schemas.microsoft.com/office/drawing/2014/main" id="{8236B3F3-32DA-0FB4-FEE4-B3DC40638024}"/>
              </a:ext>
            </a:extLst>
          </p:cNvPr>
          <p:cNvSpPr/>
          <p:nvPr/>
        </p:nvSpPr>
        <p:spPr>
          <a:xfrm>
            <a:off x="2173578" y="6262065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Arrow: Curved Up 151">
            <a:extLst>
              <a:ext uri="{FF2B5EF4-FFF2-40B4-BE49-F238E27FC236}">
                <a16:creationId xmlns:a16="http://schemas.microsoft.com/office/drawing/2014/main" id="{6666F9C4-0B80-8372-572A-9B184CDCAFA8}"/>
              </a:ext>
            </a:extLst>
          </p:cNvPr>
          <p:cNvSpPr/>
          <p:nvPr/>
        </p:nvSpPr>
        <p:spPr>
          <a:xfrm rot="10800000">
            <a:off x="2158710" y="5972862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B892B57-9BE2-3DB9-B467-7A21601DF1BE}"/>
              </a:ext>
            </a:extLst>
          </p:cNvPr>
          <p:cNvSpPr txBox="1"/>
          <p:nvPr/>
        </p:nvSpPr>
        <p:spPr>
          <a:xfrm>
            <a:off x="4396385" y="5798150"/>
            <a:ext cx="1332678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54DD971-9EBD-7A0A-9D5D-1662F5B8D2CA}"/>
              </a:ext>
            </a:extLst>
          </p:cNvPr>
          <p:cNvSpPr/>
          <p:nvPr/>
        </p:nvSpPr>
        <p:spPr>
          <a:xfrm>
            <a:off x="8258801" y="5410977"/>
            <a:ext cx="2417130" cy="11501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647C203-9D5A-3672-9024-7395C9CC8BBD}"/>
              </a:ext>
            </a:extLst>
          </p:cNvPr>
          <p:cNvSpPr txBox="1"/>
          <p:nvPr/>
        </p:nvSpPr>
        <p:spPr>
          <a:xfrm>
            <a:off x="8255845" y="5426701"/>
            <a:ext cx="186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Cloud App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5DEB515-BDA1-FC5C-75EF-900AC4CDD7E5}"/>
              </a:ext>
            </a:extLst>
          </p:cNvPr>
          <p:cNvSpPr txBox="1"/>
          <p:nvPr/>
        </p:nvSpPr>
        <p:spPr>
          <a:xfrm>
            <a:off x="5729063" y="5796033"/>
            <a:ext cx="1282429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Interpreter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2A28B05-AC94-00AB-B765-99DA5FE6C1EE}"/>
              </a:ext>
            </a:extLst>
          </p:cNvPr>
          <p:cNvSpPr txBox="1"/>
          <p:nvPr/>
        </p:nvSpPr>
        <p:spPr>
          <a:xfrm>
            <a:off x="8332932" y="5846365"/>
            <a:ext cx="741556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2A1287-B9A9-9A7E-60B3-E56CBCA825B0}"/>
              </a:ext>
            </a:extLst>
          </p:cNvPr>
          <p:cNvSpPr txBox="1"/>
          <p:nvPr/>
        </p:nvSpPr>
        <p:spPr>
          <a:xfrm>
            <a:off x="4396385" y="6166918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8BA6D65-07DD-15F0-9357-E3B2EA39B7B6}"/>
              </a:ext>
            </a:extLst>
          </p:cNvPr>
          <p:cNvSpPr txBox="1"/>
          <p:nvPr/>
        </p:nvSpPr>
        <p:spPr>
          <a:xfrm>
            <a:off x="5922156" y="6166918"/>
            <a:ext cx="1089336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Code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BDA373B-7862-B494-0B50-A731A6C17D5A}"/>
              </a:ext>
            </a:extLst>
          </p:cNvPr>
          <p:cNvSpPr/>
          <p:nvPr/>
        </p:nvSpPr>
        <p:spPr>
          <a:xfrm>
            <a:off x="2615015" y="5286747"/>
            <a:ext cx="4566178" cy="1398374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8C368FC-5960-AFD8-7211-818E1620C8D0}"/>
              </a:ext>
            </a:extLst>
          </p:cNvPr>
          <p:cNvSpPr txBox="1"/>
          <p:nvPr/>
        </p:nvSpPr>
        <p:spPr>
          <a:xfrm>
            <a:off x="2548370" y="5306333"/>
            <a:ext cx="179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Workflow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CDAA312-2CAE-81ED-EEA2-AD63ACC7586E}"/>
              </a:ext>
            </a:extLst>
          </p:cNvPr>
          <p:cNvSpPr txBox="1"/>
          <p:nvPr/>
        </p:nvSpPr>
        <p:spPr>
          <a:xfrm>
            <a:off x="9078383" y="5786975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88968A5-7957-A10A-358E-2283AD9659C1}"/>
              </a:ext>
            </a:extLst>
          </p:cNvPr>
          <p:cNvSpPr txBox="1"/>
          <p:nvPr/>
        </p:nvSpPr>
        <p:spPr>
          <a:xfrm>
            <a:off x="9078383" y="6155835"/>
            <a:ext cx="1525771" cy="369332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 2, …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4CDE39A-8230-43CF-686E-E8CACC72212A}"/>
              </a:ext>
            </a:extLst>
          </p:cNvPr>
          <p:cNvSpPr txBox="1"/>
          <p:nvPr/>
        </p:nvSpPr>
        <p:spPr>
          <a:xfrm>
            <a:off x="2691640" y="5883698"/>
            <a:ext cx="1216061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MNIST</a:t>
            </a:r>
          </a:p>
          <a:p>
            <a:r>
              <a:rPr lang="en-US" dirty="0"/>
              <a:t>Local Store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44DFA1-08F5-0C8C-BEDA-1EFF1C2F5115}"/>
              </a:ext>
            </a:extLst>
          </p:cNvPr>
          <p:cNvSpPr txBox="1"/>
          <p:nvPr/>
        </p:nvSpPr>
        <p:spPr>
          <a:xfrm>
            <a:off x="855176" y="5893865"/>
            <a:ext cx="1318402" cy="6463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MNIST</a:t>
            </a:r>
          </a:p>
          <a:p>
            <a:r>
              <a:rPr lang="en-US" dirty="0"/>
              <a:t>Cloud Store</a:t>
            </a:r>
          </a:p>
        </p:txBody>
      </p: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D77BC7C-E216-EF96-D496-259AF5C18E9A}"/>
              </a:ext>
            </a:extLst>
          </p:cNvPr>
          <p:cNvCxnSpPr>
            <a:cxnSpLocks/>
            <a:stCxn id="153" idx="0"/>
            <a:endCxn id="165" idx="0"/>
          </p:cNvCxnSpPr>
          <p:nvPr/>
        </p:nvCxnSpPr>
        <p:spPr>
          <a:xfrm rot="16200000" flipH="1" flipV="1">
            <a:off x="3240693" y="4071833"/>
            <a:ext cx="95715" cy="3548347"/>
          </a:xfrm>
          <a:prstGeom prst="bentConnector3">
            <a:avLst>
              <a:gd name="adj1" fmla="val -162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27AB319-2A83-4847-319A-08BEA581C6EE}"/>
              </a:ext>
            </a:extLst>
          </p:cNvPr>
          <p:cNvCxnSpPr>
            <a:cxnSpLocks/>
            <a:endCxn id="164" idx="0"/>
          </p:cNvCxnSpPr>
          <p:nvPr/>
        </p:nvCxnSpPr>
        <p:spPr>
          <a:xfrm>
            <a:off x="3299671" y="5643124"/>
            <a:ext cx="0" cy="24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1967CC0-9936-91F9-C49A-B26002E14ED7}"/>
              </a:ext>
            </a:extLst>
          </p:cNvPr>
          <p:cNvSpPr/>
          <p:nvPr/>
        </p:nvSpPr>
        <p:spPr>
          <a:xfrm>
            <a:off x="4301011" y="5390231"/>
            <a:ext cx="2775253" cy="1204340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D65B560-050D-ABC3-4078-8AD5763B1030}"/>
              </a:ext>
            </a:extLst>
          </p:cNvPr>
          <p:cNvSpPr txBox="1"/>
          <p:nvPr/>
        </p:nvSpPr>
        <p:spPr>
          <a:xfrm>
            <a:off x="5317711" y="5376857"/>
            <a:ext cx="175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MNIST Local App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CABF925-2FAD-BB17-5DA9-30AAC193D68F}"/>
              </a:ext>
            </a:extLst>
          </p:cNvPr>
          <p:cNvCxnSpPr>
            <a:cxnSpLocks/>
            <a:stCxn id="160" idx="3"/>
            <a:endCxn id="154" idx="1"/>
          </p:cNvCxnSpPr>
          <p:nvPr/>
        </p:nvCxnSpPr>
        <p:spPr>
          <a:xfrm>
            <a:off x="7181193" y="5985934"/>
            <a:ext cx="1077608" cy="10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A57239A8-39BE-F650-4998-73FF0A679D74}"/>
              </a:ext>
            </a:extLst>
          </p:cNvPr>
          <p:cNvCxnSpPr>
            <a:cxnSpLocks/>
          </p:cNvCxnSpPr>
          <p:nvPr/>
        </p:nvCxnSpPr>
        <p:spPr>
          <a:xfrm>
            <a:off x="7170625" y="1495056"/>
            <a:ext cx="10891" cy="2901082"/>
          </a:xfrm>
          <a:prstGeom prst="bentConnector3">
            <a:avLst>
              <a:gd name="adj1" fmla="val 3131861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9C0A4D79-F867-79BC-178E-66C0C9A52A50}"/>
              </a:ext>
            </a:extLst>
          </p:cNvPr>
          <p:cNvCxnSpPr>
            <a:cxnSpLocks/>
          </p:cNvCxnSpPr>
          <p:nvPr/>
        </p:nvCxnSpPr>
        <p:spPr>
          <a:xfrm>
            <a:off x="7170625" y="1489480"/>
            <a:ext cx="321" cy="1427821"/>
          </a:xfrm>
          <a:prstGeom prst="bentConnector3">
            <a:avLst>
              <a:gd name="adj1" fmla="val 4757663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82629869-3016-A673-4C1A-EF05BCC8C471}"/>
              </a:ext>
            </a:extLst>
          </p:cNvPr>
          <p:cNvSpPr txBox="1"/>
          <p:nvPr/>
        </p:nvSpPr>
        <p:spPr>
          <a:xfrm>
            <a:off x="8100627" y="857142"/>
            <a:ext cx="211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7792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E204BC-BEB0-3708-4004-4728BA94D6C8}"/>
              </a:ext>
            </a:extLst>
          </p:cNvPr>
          <p:cNvSpPr/>
          <p:nvPr/>
        </p:nvSpPr>
        <p:spPr>
          <a:xfrm>
            <a:off x="1265664" y="1522140"/>
            <a:ext cx="2207942" cy="451066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9421-68AA-4409-2A1E-D2B3158AC00D}"/>
              </a:ext>
            </a:extLst>
          </p:cNvPr>
          <p:cNvSpPr/>
          <p:nvPr/>
        </p:nvSpPr>
        <p:spPr>
          <a:xfrm>
            <a:off x="1436649" y="2023304"/>
            <a:ext cx="1865971" cy="1120353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76A29-F31E-A1DE-794E-6EDE4E3757F2}"/>
              </a:ext>
            </a:extLst>
          </p:cNvPr>
          <p:cNvSpPr txBox="1"/>
          <p:nvPr/>
        </p:nvSpPr>
        <p:spPr>
          <a:xfrm>
            <a:off x="1332571" y="1598278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80B0B-98C4-0E8B-9037-10289286B50B}"/>
              </a:ext>
            </a:extLst>
          </p:cNvPr>
          <p:cNvSpPr txBox="1"/>
          <p:nvPr/>
        </p:nvSpPr>
        <p:spPr>
          <a:xfrm>
            <a:off x="1448730" y="2115560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exRNA Cloud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A5D6C-FE8D-91DB-A2AF-4DBC9895F575}"/>
              </a:ext>
            </a:extLst>
          </p:cNvPr>
          <p:cNvSpPr txBox="1"/>
          <p:nvPr/>
        </p:nvSpPr>
        <p:spPr>
          <a:xfrm>
            <a:off x="1436649" y="3649272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Cloud Store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85C69-EECD-A341-F1D3-A5BF01DA4E65}"/>
              </a:ext>
            </a:extLst>
          </p:cNvPr>
          <p:cNvSpPr/>
          <p:nvPr/>
        </p:nvSpPr>
        <p:spPr>
          <a:xfrm>
            <a:off x="1413418" y="3545766"/>
            <a:ext cx="1865971" cy="111918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5699BC-96A2-198B-70EF-CCD75008AAE9}"/>
              </a:ext>
            </a:extLst>
          </p:cNvPr>
          <p:cNvSpPr/>
          <p:nvPr/>
        </p:nvSpPr>
        <p:spPr>
          <a:xfrm>
            <a:off x="1413417" y="4863961"/>
            <a:ext cx="1865971" cy="108272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7CCDA-43FD-CDD0-71D4-936FB8DF702B}"/>
              </a:ext>
            </a:extLst>
          </p:cNvPr>
          <p:cNvSpPr txBox="1"/>
          <p:nvPr/>
        </p:nvSpPr>
        <p:spPr>
          <a:xfrm>
            <a:off x="1430610" y="4847265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Cloud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A8C5E-80D4-14B8-23FF-3F0AC42DD706}"/>
              </a:ext>
            </a:extLst>
          </p:cNvPr>
          <p:cNvSpPr/>
          <p:nvPr/>
        </p:nvSpPr>
        <p:spPr>
          <a:xfrm>
            <a:off x="3791414" y="2059766"/>
            <a:ext cx="1823225" cy="1165310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17A97-7E01-5488-3262-2085696F69A4}"/>
              </a:ext>
            </a:extLst>
          </p:cNvPr>
          <p:cNvSpPr txBox="1"/>
          <p:nvPr/>
        </p:nvSpPr>
        <p:spPr>
          <a:xfrm>
            <a:off x="3803495" y="2152021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exRNA Local Store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D1AF9-DE1F-9DCE-4D61-B8F8A90315A5}"/>
              </a:ext>
            </a:extLst>
          </p:cNvPr>
          <p:cNvSpPr txBox="1"/>
          <p:nvPr/>
        </p:nvSpPr>
        <p:spPr>
          <a:xfrm>
            <a:off x="3791414" y="3685733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Local Storage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2441B6-CBAD-828C-E958-6A8BFE71CB73}"/>
              </a:ext>
            </a:extLst>
          </p:cNvPr>
          <p:cNvSpPr/>
          <p:nvPr/>
        </p:nvSpPr>
        <p:spPr>
          <a:xfrm>
            <a:off x="3768183" y="3582227"/>
            <a:ext cx="1865971" cy="1082728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F73CA1-FFC7-AE05-00B8-91E0E6CE401C}"/>
              </a:ext>
            </a:extLst>
          </p:cNvPr>
          <p:cNvSpPr/>
          <p:nvPr/>
        </p:nvSpPr>
        <p:spPr>
          <a:xfrm>
            <a:off x="3768182" y="4863963"/>
            <a:ext cx="1865971" cy="1082728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7FB2F4-EC7D-E37C-DAE2-777CBE0F1F03}"/>
              </a:ext>
            </a:extLst>
          </p:cNvPr>
          <p:cNvSpPr txBox="1"/>
          <p:nvPr/>
        </p:nvSpPr>
        <p:spPr>
          <a:xfrm>
            <a:off x="3785375" y="4906024"/>
            <a:ext cx="156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Local Store</a:t>
            </a:r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F2CA104D-DCE8-ACD5-2CB2-99BE257E0BF1}"/>
              </a:ext>
            </a:extLst>
          </p:cNvPr>
          <p:cNvSpPr/>
          <p:nvPr/>
        </p:nvSpPr>
        <p:spPr>
          <a:xfrm>
            <a:off x="3279387" y="2642839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urved Up 20">
            <a:extLst>
              <a:ext uri="{FF2B5EF4-FFF2-40B4-BE49-F238E27FC236}">
                <a16:creationId xmlns:a16="http://schemas.microsoft.com/office/drawing/2014/main" id="{FE7F8B75-17B5-1479-893F-459214757F2B}"/>
              </a:ext>
            </a:extLst>
          </p:cNvPr>
          <p:cNvSpPr/>
          <p:nvPr/>
        </p:nvSpPr>
        <p:spPr>
          <a:xfrm rot="10800000">
            <a:off x="3264519" y="2353636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2182BC18-ECCB-AD40-C272-B10AFE255568}"/>
              </a:ext>
            </a:extLst>
          </p:cNvPr>
          <p:cNvSpPr/>
          <p:nvPr/>
        </p:nvSpPr>
        <p:spPr>
          <a:xfrm>
            <a:off x="3264518" y="4001218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Up 22">
            <a:extLst>
              <a:ext uri="{FF2B5EF4-FFF2-40B4-BE49-F238E27FC236}">
                <a16:creationId xmlns:a16="http://schemas.microsoft.com/office/drawing/2014/main" id="{698B0CCC-BF95-770C-5028-7C096BBEA3DB}"/>
              </a:ext>
            </a:extLst>
          </p:cNvPr>
          <p:cNvSpPr/>
          <p:nvPr/>
        </p:nvSpPr>
        <p:spPr>
          <a:xfrm rot="10800000">
            <a:off x="3249650" y="3712015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9CE7EACA-FCD7-6996-8E96-684FCDD53D5E}"/>
              </a:ext>
            </a:extLst>
          </p:cNvPr>
          <p:cNvSpPr/>
          <p:nvPr/>
        </p:nvSpPr>
        <p:spPr>
          <a:xfrm>
            <a:off x="3257783" y="5469928"/>
            <a:ext cx="524107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Up 26">
            <a:extLst>
              <a:ext uri="{FF2B5EF4-FFF2-40B4-BE49-F238E27FC236}">
                <a16:creationId xmlns:a16="http://schemas.microsoft.com/office/drawing/2014/main" id="{5E8EFF2C-D8C1-F6D7-DCF4-52B32ACD5270}"/>
              </a:ext>
            </a:extLst>
          </p:cNvPr>
          <p:cNvSpPr/>
          <p:nvPr/>
        </p:nvSpPr>
        <p:spPr>
          <a:xfrm rot="10800000">
            <a:off x="3242915" y="5180725"/>
            <a:ext cx="520855" cy="2048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A37193-8D65-A0D7-84D7-E8CE513B7A03}"/>
              </a:ext>
            </a:extLst>
          </p:cNvPr>
          <p:cNvSpPr/>
          <p:nvPr/>
        </p:nvSpPr>
        <p:spPr>
          <a:xfrm>
            <a:off x="3600682" y="1522140"/>
            <a:ext cx="5292416" cy="451066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2B5C8-5110-A00D-8E58-618ABE7EBD29}"/>
              </a:ext>
            </a:extLst>
          </p:cNvPr>
          <p:cNvSpPr txBox="1"/>
          <p:nvPr/>
        </p:nvSpPr>
        <p:spPr>
          <a:xfrm>
            <a:off x="3600682" y="1580135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169971-F768-A969-1312-7C77E31BAA69}"/>
              </a:ext>
            </a:extLst>
          </p:cNvPr>
          <p:cNvSpPr/>
          <p:nvPr/>
        </p:nvSpPr>
        <p:spPr>
          <a:xfrm>
            <a:off x="6787375" y="3025787"/>
            <a:ext cx="1865971" cy="1082728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FE9C1A-4BB6-94A4-3E53-2B1F3019ED7F}"/>
              </a:ext>
            </a:extLst>
          </p:cNvPr>
          <p:cNvSpPr txBox="1"/>
          <p:nvPr/>
        </p:nvSpPr>
        <p:spPr>
          <a:xfrm>
            <a:off x="7055003" y="2995682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FB87E7-062A-4A20-912B-C547C80ADE3E}"/>
              </a:ext>
            </a:extLst>
          </p:cNvPr>
          <p:cNvSpPr txBox="1"/>
          <p:nvPr/>
        </p:nvSpPr>
        <p:spPr>
          <a:xfrm>
            <a:off x="4807105" y="2534017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5EDD92-1629-50A4-3637-B7AA7C3797C3}"/>
              </a:ext>
            </a:extLst>
          </p:cNvPr>
          <p:cNvSpPr txBox="1"/>
          <p:nvPr/>
        </p:nvSpPr>
        <p:spPr>
          <a:xfrm>
            <a:off x="2504844" y="2475186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86B01-CF61-EA80-5522-682EBCDAC354}"/>
              </a:ext>
            </a:extLst>
          </p:cNvPr>
          <p:cNvSpPr txBox="1"/>
          <p:nvPr/>
        </p:nvSpPr>
        <p:spPr>
          <a:xfrm>
            <a:off x="4856356" y="3988226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C48BD5-BDC6-03C9-792C-ECFF9F31C500}"/>
              </a:ext>
            </a:extLst>
          </p:cNvPr>
          <p:cNvSpPr txBox="1"/>
          <p:nvPr/>
        </p:nvSpPr>
        <p:spPr>
          <a:xfrm>
            <a:off x="4852871" y="5276034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DB4D9F-5844-B391-ABB7-426DDFE8D942}"/>
              </a:ext>
            </a:extLst>
          </p:cNvPr>
          <p:cNvSpPr txBox="1"/>
          <p:nvPr/>
        </p:nvSpPr>
        <p:spPr>
          <a:xfrm>
            <a:off x="2442582" y="5283532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53CFC6-B72F-9118-F938-C50614791DB8}"/>
              </a:ext>
            </a:extLst>
          </p:cNvPr>
          <p:cNvSpPr txBox="1"/>
          <p:nvPr/>
        </p:nvSpPr>
        <p:spPr>
          <a:xfrm>
            <a:off x="2476732" y="3972437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43563A-0463-A80A-1F32-DE7DEB59A186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48661" y="2857183"/>
            <a:ext cx="1388711" cy="854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288860-4D8C-AB41-8986-D9FC4F5E54BA}"/>
              </a:ext>
            </a:extLst>
          </p:cNvPr>
          <p:cNvCxnSpPr>
            <a:cxnSpLocks/>
            <a:stCxn id="16" idx="3"/>
            <a:endCxn id="54" idx="1"/>
          </p:cNvCxnSpPr>
          <p:nvPr/>
        </p:nvCxnSpPr>
        <p:spPr>
          <a:xfrm flipV="1">
            <a:off x="5634154" y="3712015"/>
            <a:ext cx="1303218" cy="41157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BBD5E9-00D9-823C-5B62-81BA4E2D4E3E}"/>
              </a:ext>
            </a:extLst>
          </p:cNvPr>
          <p:cNvCxnSpPr>
            <a:cxnSpLocks/>
            <a:stCxn id="17" idx="3"/>
            <a:endCxn id="54" idx="1"/>
          </p:cNvCxnSpPr>
          <p:nvPr/>
        </p:nvCxnSpPr>
        <p:spPr>
          <a:xfrm flipV="1">
            <a:off x="5634153" y="3712015"/>
            <a:ext cx="1303219" cy="1693312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6C16E43-5582-0A2B-91CE-9D22277A78DB}"/>
              </a:ext>
            </a:extLst>
          </p:cNvPr>
          <p:cNvSpPr txBox="1"/>
          <p:nvPr/>
        </p:nvSpPr>
        <p:spPr>
          <a:xfrm>
            <a:off x="6937372" y="3527349"/>
            <a:ext cx="15667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381D9A-1615-1355-F7D3-DA96772D0C07}"/>
              </a:ext>
            </a:extLst>
          </p:cNvPr>
          <p:cNvSpPr/>
          <p:nvPr/>
        </p:nvSpPr>
        <p:spPr>
          <a:xfrm>
            <a:off x="6519747" y="1890036"/>
            <a:ext cx="2254405" cy="4056654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5782A7-9F3C-899D-4AC3-E8D36202F77E}"/>
              </a:ext>
            </a:extLst>
          </p:cNvPr>
          <p:cNvSpPr/>
          <p:nvPr/>
        </p:nvSpPr>
        <p:spPr>
          <a:xfrm>
            <a:off x="6787375" y="4506957"/>
            <a:ext cx="1865971" cy="1082728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B5519E-75E0-BB8C-47DD-409078A6C3E1}"/>
              </a:ext>
            </a:extLst>
          </p:cNvPr>
          <p:cNvSpPr txBox="1"/>
          <p:nvPr/>
        </p:nvSpPr>
        <p:spPr>
          <a:xfrm>
            <a:off x="7235574" y="4872716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</a:t>
            </a:r>
          </a:p>
        </p:txBody>
      </p:sp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3CDD0562-AE3E-45D7-A128-86A6D7FDDECE}"/>
              </a:ext>
            </a:extLst>
          </p:cNvPr>
          <p:cNvSpPr/>
          <p:nvPr/>
        </p:nvSpPr>
        <p:spPr>
          <a:xfrm rot="16200000">
            <a:off x="5129517" y="2204561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Bent-Up 69">
            <a:extLst>
              <a:ext uri="{FF2B5EF4-FFF2-40B4-BE49-F238E27FC236}">
                <a16:creationId xmlns:a16="http://schemas.microsoft.com/office/drawing/2014/main" id="{BF83312B-2246-BA2E-C4A5-31CD72A6D944}"/>
              </a:ext>
            </a:extLst>
          </p:cNvPr>
          <p:cNvSpPr/>
          <p:nvPr/>
        </p:nvSpPr>
        <p:spPr>
          <a:xfrm rot="16200000">
            <a:off x="5125462" y="3657293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Bent-Up 70">
            <a:extLst>
              <a:ext uri="{FF2B5EF4-FFF2-40B4-BE49-F238E27FC236}">
                <a16:creationId xmlns:a16="http://schemas.microsoft.com/office/drawing/2014/main" id="{6260C7A0-5D0C-0221-E0F5-E42BC276558C}"/>
              </a:ext>
            </a:extLst>
          </p:cNvPr>
          <p:cNvSpPr/>
          <p:nvPr/>
        </p:nvSpPr>
        <p:spPr>
          <a:xfrm rot="16200000">
            <a:off x="5126747" y="4942463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Bent-Up 71">
            <a:extLst>
              <a:ext uri="{FF2B5EF4-FFF2-40B4-BE49-F238E27FC236}">
                <a16:creationId xmlns:a16="http://schemas.microsoft.com/office/drawing/2014/main" id="{72DFE41B-A727-3EBE-E346-0853D95343F3}"/>
              </a:ext>
            </a:extLst>
          </p:cNvPr>
          <p:cNvSpPr/>
          <p:nvPr/>
        </p:nvSpPr>
        <p:spPr>
          <a:xfrm rot="16200000">
            <a:off x="2820987" y="4942463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ECD1FB39-66B2-0F33-4FF8-E76C637EF7E1}"/>
              </a:ext>
            </a:extLst>
          </p:cNvPr>
          <p:cNvSpPr/>
          <p:nvPr/>
        </p:nvSpPr>
        <p:spPr>
          <a:xfrm rot="16200000">
            <a:off x="2818437" y="3639811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Bent-Up 73">
            <a:extLst>
              <a:ext uri="{FF2B5EF4-FFF2-40B4-BE49-F238E27FC236}">
                <a16:creationId xmlns:a16="http://schemas.microsoft.com/office/drawing/2014/main" id="{2A478DCC-ABE0-25C5-4715-5E7F2DD8FB97}"/>
              </a:ext>
            </a:extLst>
          </p:cNvPr>
          <p:cNvSpPr/>
          <p:nvPr/>
        </p:nvSpPr>
        <p:spPr>
          <a:xfrm rot="16200000">
            <a:off x="2841994" y="2146194"/>
            <a:ext cx="310723" cy="356419"/>
          </a:xfrm>
          <a:prstGeom prst="bentUpArrow">
            <a:avLst>
              <a:gd name="adj1" fmla="val 25000"/>
              <a:gd name="adj2" fmla="val 25000"/>
              <a:gd name="adj3" fmla="val 35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EBA1676-4F13-949D-F47A-4793C5230509}"/>
              </a:ext>
            </a:extLst>
          </p:cNvPr>
          <p:cNvSpPr/>
          <p:nvPr/>
        </p:nvSpPr>
        <p:spPr>
          <a:xfrm>
            <a:off x="9372854" y="1933220"/>
            <a:ext cx="1846457" cy="115013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FAC9ADE-634A-C948-229C-FF58DC674AB6}"/>
              </a:ext>
            </a:extLst>
          </p:cNvPr>
          <p:cNvSpPr/>
          <p:nvPr/>
        </p:nvSpPr>
        <p:spPr>
          <a:xfrm>
            <a:off x="9372854" y="3295509"/>
            <a:ext cx="1846457" cy="1058045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C872287-F781-B06D-2657-24271E37A844}"/>
              </a:ext>
            </a:extLst>
          </p:cNvPr>
          <p:cNvSpPr/>
          <p:nvPr/>
        </p:nvSpPr>
        <p:spPr>
          <a:xfrm>
            <a:off x="9372854" y="4551074"/>
            <a:ext cx="1846457" cy="967601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27A460-B278-29FD-3287-796445F58239}"/>
              </a:ext>
            </a:extLst>
          </p:cNvPr>
          <p:cNvSpPr txBox="1"/>
          <p:nvPr/>
        </p:nvSpPr>
        <p:spPr>
          <a:xfrm>
            <a:off x="9447599" y="2367793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7EEB4F-F8F4-8DD4-168C-389C51FE41C7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8653346" y="2508286"/>
            <a:ext cx="719508" cy="760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3CFB10E-04FA-472E-1098-F8B0D458CEE3}"/>
              </a:ext>
            </a:extLst>
          </p:cNvPr>
          <p:cNvCxnSpPr>
            <a:cxnSpLocks/>
            <a:stCxn id="30" idx="3"/>
            <a:endCxn id="79" idx="1"/>
          </p:cNvCxnSpPr>
          <p:nvPr/>
        </p:nvCxnSpPr>
        <p:spPr>
          <a:xfrm>
            <a:off x="8653346" y="3567151"/>
            <a:ext cx="719508" cy="25738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E5ADAB2-9BC7-88C7-294D-A397DC19B1FF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8653346" y="3844059"/>
            <a:ext cx="719508" cy="1190816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2C27436F-1524-6951-17A4-26894BD12B8A}"/>
              </a:ext>
            </a:extLst>
          </p:cNvPr>
          <p:cNvSpPr txBox="1"/>
          <p:nvPr/>
        </p:nvSpPr>
        <p:spPr>
          <a:xfrm>
            <a:off x="9378605" y="1949467"/>
            <a:ext cx="194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exRNA Cloud App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83DF03-2666-7175-F243-A8395D48101A}"/>
              </a:ext>
            </a:extLst>
          </p:cNvPr>
          <p:cNvSpPr txBox="1"/>
          <p:nvPr/>
        </p:nvSpPr>
        <p:spPr>
          <a:xfrm>
            <a:off x="9386423" y="3295509"/>
            <a:ext cx="194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EN-</a:t>
            </a:r>
            <a:r>
              <a:rPr lang="en-US" dirty="0" err="1"/>
              <a:t>TEx</a:t>
            </a:r>
            <a:r>
              <a:rPr lang="en-US" dirty="0"/>
              <a:t> Cloud App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F8FA19-8BCC-3C37-3CCE-7367297C9A92}"/>
              </a:ext>
            </a:extLst>
          </p:cNvPr>
          <p:cNvSpPr txBox="1"/>
          <p:nvPr/>
        </p:nvSpPr>
        <p:spPr>
          <a:xfrm>
            <a:off x="9418169" y="4510551"/>
            <a:ext cx="213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Cloud App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010B84D-2203-BB1F-91B6-A9D58F41B9BC}"/>
              </a:ext>
            </a:extLst>
          </p:cNvPr>
          <p:cNvSpPr txBox="1"/>
          <p:nvPr/>
        </p:nvSpPr>
        <p:spPr>
          <a:xfrm>
            <a:off x="6519746" y="1929025"/>
            <a:ext cx="204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Repository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7314FB4-1802-9FF0-C8CF-0305933AFD96}"/>
              </a:ext>
            </a:extLst>
          </p:cNvPr>
          <p:cNvSpPr txBox="1"/>
          <p:nvPr/>
        </p:nvSpPr>
        <p:spPr>
          <a:xfrm>
            <a:off x="10422525" y="2367188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C7EF5F9-0EB7-AD9A-634D-C76E3EFE2EE3}"/>
              </a:ext>
            </a:extLst>
          </p:cNvPr>
          <p:cNvSpPr txBox="1">
            <a:spLocks/>
          </p:cNvSpPr>
          <p:nvPr/>
        </p:nvSpPr>
        <p:spPr>
          <a:xfrm>
            <a:off x="0" y="8688"/>
            <a:ext cx="10515600" cy="736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New Architecture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8EC05F-BE8D-9521-202F-3E9B11EC6FF9}"/>
              </a:ext>
            </a:extLst>
          </p:cNvPr>
          <p:cNvSpPr txBox="1"/>
          <p:nvPr/>
        </p:nvSpPr>
        <p:spPr>
          <a:xfrm>
            <a:off x="9428646" y="3649877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85DB9D-271B-21E5-714B-CBCFC963B143}"/>
              </a:ext>
            </a:extLst>
          </p:cNvPr>
          <p:cNvSpPr txBox="1"/>
          <p:nvPr/>
        </p:nvSpPr>
        <p:spPr>
          <a:xfrm>
            <a:off x="10403572" y="3649272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55D510-67B9-A4CC-2161-5BB24687E47F}"/>
              </a:ext>
            </a:extLst>
          </p:cNvPr>
          <p:cNvSpPr txBox="1"/>
          <p:nvPr/>
        </p:nvSpPr>
        <p:spPr>
          <a:xfrm>
            <a:off x="9432879" y="4820654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3E5196-D511-A2AC-8F5A-457EEADAB55B}"/>
              </a:ext>
            </a:extLst>
          </p:cNvPr>
          <p:cNvSpPr txBox="1"/>
          <p:nvPr/>
        </p:nvSpPr>
        <p:spPr>
          <a:xfrm>
            <a:off x="10407805" y="4820049"/>
            <a:ext cx="7415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</a:t>
            </a:r>
          </a:p>
          <a:p>
            <a:r>
              <a:rPr lang="en-US" dirty="0"/>
              <a:t>Code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EA28D6-E5EB-FF07-C465-FBBCAF5ABE33}"/>
              </a:ext>
            </a:extLst>
          </p:cNvPr>
          <p:cNvSpPr/>
          <p:nvPr/>
        </p:nvSpPr>
        <p:spPr>
          <a:xfrm>
            <a:off x="9051589" y="1522140"/>
            <a:ext cx="2341030" cy="4510669"/>
          </a:xfrm>
          <a:prstGeom prst="rect">
            <a:avLst/>
          </a:prstGeom>
          <a:noFill/>
          <a:ln>
            <a:solidFill>
              <a:srgbClr val="003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CA824B-FBD1-65EC-BEAC-64A68C82B0B5}"/>
              </a:ext>
            </a:extLst>
          </p:cNvPr>
          <p:cNvSpPr txBox="1"/>
          <p:nvPr/>
        </p:nvSpPr>
        <p:spPr>
          <a:xfrm>
            <a:off x="9051589" y="1580135"/>
            <a:ext cx="15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DBB940-370D-B7CB-64C9-B9FBA2EFA593}"/>
              </a:ext>
            </a:extLst>
          </p:cNvPr>
          <p:cNvCxnSpPr>
            <a:cxnSpLocks/>
            <a:stCxn id="59" idx="1"/>
            <a:endCxn id="13" idx="3"/>
          </p:cNvCxnSpPr>
          <p:nvPr/>
        </p:nvCxnSpPr>
        <p:spPr>
          <a:xfrm flipH="1" flipV="1">
            <a:off x="5614639" y="2642421"/>
            <a:ext cx="1172736" cy="240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2FC382-BE00-937E-B917-1EB408F8BBC9}"/>
              </a:ext>
            </a:extLst>
          </p:cNvPr>
          <p:cNvCxnSpPr>
            <a:cxnSpLocks/>
            <a:stCxn id="59" idx="1"/>
            <a:endCxn id="16" idx="3"/>
          </p:cNvCxnSpPr>
          <p:nvPr/>
        </p:nvCxnSpPr>
        <p:spPr>
          <a:xfrm flipH="1" flipV="1">
            <a:off x="5634154" y="4123591"/>
            <a:ext cx="1153221" cy="92473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27C693-B976-74A0-CFAB-C8E3DCFEC847}"/>
              </a:ext>
            </a:extLst>
          </p:cNvPr>
          <p:cNvCxnSpPr>
            <a:cxnSpLocks/>
            <a:stCxn id="59" idx="1"/>
            <a:endCxn id="17" idx="3"/>
          </p:cNvCxnSpPr>
          <p:nvPr/>
        </p:nvCxnSpPr>
        <p:spPr>
          <a:xfrm flipH="1">
            <a:off x="5634153" y="5048321"/>
            <a:ext cx="1153222" cy="357006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692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11878</TotalTime>
  <Words>1308</Words>
  <Application>Microsoft Office PowerPoint</Application>
  <PresentationFormat>Widescreen</PresentationFormat>
  <Paragraphs>323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Supplemental Figure for Custom Analyses</vt:lpstr>
      <vt:lpstr>Old Architecture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Chang</dc:creator>
  <cp:lastModifiedBy>Chang, Justin</cp:lastModifiedBy>
  <cp:revision>266</cp:revision>
  <dcterms:created xsi:type="dcterms:W3CDTF">2020-10-16T15:15:45Z</dcterms:created>
  <dcterms:modified xsi:type="dcterms:W3CDTF">2023-08-27T21:13:00Z</dcterms:modified>
</cp:coreProperties>
</file>